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80" r:id="rId4"/>
    <p:sldId id="259" r:id="rId5"/>
    <p:sldId id="287" r:id="rId6"/>
    <p:sldId id="290" r:id="rId7"/>
    <p:sldId id="291" r:id="rId8"/>
    <p:sldId id="286" r:id="rId9"/>
    <p:sldId id="288" r:id="rId10"/>
    <p:sldId id="285" r:id="rId11"/>
    <p:sldId id="294" r:id="rId12"/>
    <p:sldId id="289" r:id="rId13"/>
    <p:sldId id="266" r:id="rId14"/>
    <p:sldId id="292" r:id="rId15"/>
    <p:sldId id="270" r:id="rId16"/>
    <p:sldId id="271" r:id="rId17"/>
    <p:sldId id="272" r:id="rId18"/>
    <p:sldId id="297" r:id="rId19"/>
    <p:sldId id="293" r:id="rId20"/>
    <p:sldId id="299" r:id="rId21"/>
    <p:sldId id="278" r:id="rId22"/>
    <p:sldId id="283" r:id="rId23"/>
    <p:sldId id="277" r:id="rId24"/>
    <p:sldId id="260" r:id="rId25"/>
    <p:sldId id="262" r:id="rId26"/>
    <p:sldId id="275" r:id="rId27"/>
    <p:sldId id="263" r:id="rId28"/>
    <p:sldId id="265" r:id="rId29"/>
    <p:sldId id="295" r:id="rId30"/>
    <p:sldId id="296" r:id="rId31"/>
    <p:sldId id="298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  <p:cmAuthor id="2" name="Dattran" initials="D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5075" autoAdjust="0"/>
  </p:normalViewPr>
  <p:slideViewPr>
    <p:cSldViewPr>
      <p:cViewPr varScale="1">
        <p:scale>
          <a:sx n="68" d="100"/>
          <a:sy n="68" d="100"/>
        </p:scale>
        <p:origin x="1085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1156D-BA4E-49C7-BE25-DCBF1E5C17E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E761C-F8F8-426D-9E67-A0448852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14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2EA3D-87AE-4EBA-B494-431B432F693C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5E11B-E13F-4A09-882F-151B23296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759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89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.</a:t>
            </a:r>
          </a:p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diode </a:t>
            </a:r>
            <a:r>
              <a:rPr lang="en-US" dirty="0" err="1"/>
              <a:t>và</a:t>
            </a:r>
            <a:r>
              <a:rPr lang="en-US" dirty="0"/>
              <a:t> 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03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diode (1 diode, 2 diode,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).</a:t>
            </a:r>
          </a:p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1 diode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.</a:t>
            </a:r>
          </a:p>
          <a:p>
            <a:r>
              <a:rPr lang="en-US" dirty="0"/>
              <a:t>1.Mô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:</a:t>
            </a:r>
          </a:p>
          <a:p>
            <a:r>
              <a:rPr lang="en-US" dirty="0"/>
              <a:t>2.Tính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pin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78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diode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: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ở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vĩ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,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,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hạt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.</a:t>
            </a:r>
          </a:p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(ma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), </a:t>
            </a:r>
            <a:r>
              <a:rPr lang="en-US" dirty="0" err="1"/>
              <a:t>màng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= </a:t>
            </a:r>
            <a:r>
              <a:rPr lang="en-US" dirty="0" err="1"/>
              <a:t>các</a:t>
            </a:r>
            <a:r>
              <a:rPr lang="en-US" dirty="0"/>
              <a:t> segment (</a:t>
            </a:r>
            <a:r>
              <a:rPr lang="en-US" dirty="0" err="1"/>
              <a:t>đoạn</a:t>
            </a:r>
            <a:r>
              <a:rPr lang="en-US" dirty="0"/>
              <a:t>)/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=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Gauss)</a:t>
            </a:r>
          </a:p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hạt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: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06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49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NiO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5nm</a:t>
            </a:r>
          </a:p>
          <a:p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ta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FF </a:t>
            </a:r>
            <a:r>
              <a:rPr lang="en-US" dirty="0" err="1"/>
              <a:t>và</a:t>
            </a:r>
            <a:r>
              <a:rPr lang="en-US" dirty="0"/>
              <a:t> PCE </a:t>
            </a:r>
            <a:r>
              <a:rPr lang="en-US" dirty="0" err="1"/>
              <a:t>tính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0.47 </a:t>
            </a:r>
            <a:r>
              <a:rPr lang="en-US" dirty="0" err="1"/>
              <a:t>và</a:t>
            </a:r>
            <a:r>
              <a:rPr lang="en-US" dirty="0"/>
              <a:t> 5.3%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1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cũng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pin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khảo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ở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phần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nội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pin.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Tuy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nhiên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một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giảm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Đối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FF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PCE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NiO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Ta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FF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PCE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NiO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10 nm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tương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ứng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Chúng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tôi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biểu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diễn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5.10.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cũng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pin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khảo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ở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phần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nối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nhỏ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rộng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rộng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nội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pin.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Tuy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nhiên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một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giảm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biểu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diễn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FF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PCE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NiO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Ta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FF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PCE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NiO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10 nm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tương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ứng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46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đệm</a:t>
            </a:r>
            <a:r>
              <a:rPr lang="en-US" dirty="0"/>
              <a:t> </a:t>
            </a:r>
            <a:r>
              <a:rPr lang="en-US" dirty="0" err="1"/>
              <a:t>ZnO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: </a:t>
            </a:r>
          </a:p>
          <a:p>
            <a:r>
              <a:rPr lang="en-US" dirty="0" err="1"/>
              <a:t>Dáng</a:t>
            </a:r>
            <a:r>
              <a:rPr lang="en-US" dirty="0"/>
              <a:t> </a:t>
            </a:r>
            <a:r>
              <a:rPr lang="en-US" dirty="0" err="1"/>
              <a:t>điệu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đệm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đệm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/>
              <a:t>ng J-V </a:t>
            </a:r>
            <a:r>
              <a:rPr lang="en-US" dirty="0" err="1"/>
              <a:t>hẹp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;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đệm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/>
              <a:t>ng J-V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Chúng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tôi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tục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xem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xét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thành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phần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tính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5.13(a)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biết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thuộc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đồ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khoảng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4nm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5.6 nm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xuống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thích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nhỏ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chủ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thuộc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nhám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bề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mặt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phẳng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xúc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tốt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truyền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tốt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Tương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ta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cũng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thích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nguyên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xuống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5.14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tục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FF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PCE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Dễ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nhận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4 nm.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ZnO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nhỏ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hay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lựa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chọn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thuộc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mạnh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Chúng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tôi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tục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xem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xét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thành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phần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tính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5.13(a)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biết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thuộc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đồ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khoảng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4nm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5.6 nm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xuống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thích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nhỏ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chủ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thuộc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nhám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bề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mặt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phẳng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xúc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tốt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truyền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tốt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Tương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ta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cũng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thích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nguyên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xuống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5.14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tục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FF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PCE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Dễ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nhận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4 nm.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ZnO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nhỏ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hay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lựa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chọn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thuộc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mạnh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9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3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1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4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7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1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xây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chúng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tôi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hành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phỏng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số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bức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G,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nhiệt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nội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xây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chúng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tôi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hành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phỏng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số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bức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G,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nhiệt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nội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3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hoàn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toàn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phù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lượng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photon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dẫn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do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hấp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photon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gần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tuyến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tính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dòng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ngắn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hấp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chủ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nội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tử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chủ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xảy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tử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thuộc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US" sz="1200" kern="1200" baseline="30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= 0.5.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cũng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hàm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logarite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bức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mặt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trời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công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thức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định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𝑂𝐶</m:t>
                        </m:r>
                      </m:sub>
                    </m:sSub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sSub>
                          <m:sSubPr>
                            <m:ctrlP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num>
                      <m:den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den>
                    </m:f>
                    <m:r>
                      <m:rPr>
                        <m:sty m:val="p"/>
                      </m:rPr>
                      <a:rPr lang="en-US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ln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f>
                      <m:fPr>
                        <m:ctrlP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+1)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do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dòng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dẫn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𝑂𝐶</m:t>
                        </m:r>
                      </m:sub>
                    </m:sSub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hoàn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toàn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phù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lượng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photon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dẫn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do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hấp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photon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gần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tuyến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tính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dòng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ngắn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hấp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chủ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nội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tử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chủ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xảy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tử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thuộc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en-US" sz="1200" kern="1200" baseline="30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 = 0.5.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cũng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hàm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logarite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bức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mặt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trời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công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thức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định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hở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𝑉_𝑂𝐶=(𝑛𝑘_𝐵 𝑇)/𝑞 ln(𝐽_𝑝ℎ/𝐽_0 +1)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do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dòng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dẫn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𝑉_𝑂𝐶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79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7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hưởng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hưởng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Ohm.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hưởng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dòng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bắt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nguồn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yếu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dòng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thiểu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7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88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67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0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81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55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23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41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41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88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14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288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3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1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polymer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acceptor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dẫn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fullerene.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anode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cathode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đệm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bền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hữu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cathode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anode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nằm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bền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4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91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1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hữu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bốn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photon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exciton, (ii)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khuếch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exciton, (iii)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(iv)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hữu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bởi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polymer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hấp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photon,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LUMO.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chênh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lệch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HOMO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LUMO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0.1-1.4 eV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cặp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exciton. Exciton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khuếch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acceptor.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chênh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lệch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exciton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Sau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lỗ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bẫy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39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mục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tiêu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đề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nghiên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cứu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</a:t>
                </a:r>
                <a:r>
                  <a:rPr lang="vi-V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ư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truyền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dẫn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đ</a:t>
                </a:r>
                <a:r>
                  <a:rPr lang="vi-V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ư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</a:t>
                </a:r>
                <a:r>
                  <a:rPr lang="vi-V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dòng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</a:t>
                </a:r>
                <a:r>
                  <a:rPr lang="vi-V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ư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dòng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nay,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nhiều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</a:t>
                </a:r>
                <a:r>
                  <a:rPr lang="vi-V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ư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ớng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nghiên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cứu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pin. Pp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nghiệm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hiểu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sâu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sắc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</a:t>
                </a:r>
                <a:r>
                  <a:rPr lang="vi-V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đòi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hỏi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xây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đ</a:t>
                </a:r>
                <a:r>
                  <a:rPr lang="vi-V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ư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thuyết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pp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phỏng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PMT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chia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3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vùng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chiếu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không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chiếu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Ta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chiếu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tịnh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tối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dịch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</a:t>
                </a:r>
                <a:r>
                  <a:rPr lang="en-US" sz="1200" kern="1200" baseline="-250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2.7 ta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chia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chiếu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không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chiếu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thành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vùng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 (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vùng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thứ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vùng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âm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dương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; (ii)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vùng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thứ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vùng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thẳng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dốc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1/𝑅_𝑠ℎ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trung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; (iii)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vùng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thứ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thuộc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hàm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mũ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thẳng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vùng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3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dốc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1/𝑅_𝑠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Ta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rõ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𝑅_𝑠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chậm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hơn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1/𝑅_𝑠 =𝑑𝐽/𝑑𝑉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do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dốc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giảm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hẹp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hơn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𝐹𝐹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bé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Tương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vùng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1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𝑅_𝑠ℎ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giảm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dốc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đoạn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xung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điểm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𝐽_𝑠𝑐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song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trục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dẫn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hẹp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𝐹𝐹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giảm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chúng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sử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dụng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PMT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hữu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chữ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‘s’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nghiệm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do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bằng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hỏng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xúc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tỷ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lệ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bề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mặt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cathode.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dù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nhiều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do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tạo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thành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chữ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‘s’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giống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nhau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tích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bố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Hơn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nữa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nếu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bờ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tích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bề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mặt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xúc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dẫn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dạng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chữ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‘s’</a:t>
                </a:r>
              </a:p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Tóm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xúc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giữa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đóng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vai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trò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trọng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định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𝐽−𝑉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biệt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xảy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nhiều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sử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dụng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nhôm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lắng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đọng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không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sử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dụng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này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dẫn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xúc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lượng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thấp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dẫn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khuyết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Vì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thế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cathode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thường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sử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dụng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nhôm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Tuy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nhiên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pin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cũng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bị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mạnh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bởi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lượng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Vai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trò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trong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cấu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trúc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pin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lựa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trọn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Với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việc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khả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lựa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chọn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tải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xen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giữa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điện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còn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sử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dụng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trung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gian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cầu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nối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năng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lượng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Mặc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dù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đệm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không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ý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nghĩa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nhiều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về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tính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quang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học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nhưng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lại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một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nhân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tố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đạt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suất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tối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đa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5E11B-E13F-4A09-882F-151B23296F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6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0DE-7D07-44E1-B6A5-97C0071BCDBD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1305-FEF3-43CF-AA61-BC0874AC5780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C2FD-7649-4BF2-864D-2FEB0ECD4669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E3439-B641-4929-A2A3-EB2E69F2D72B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B4EA-A585-402F-9674-C97E751CAEDE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88A5-15AF-4165-89C8-4A9FAB52705D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1759-1988-4EDE-891C-210CB460E180}" type="datetime1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78EC7-55B4-4C9D-AC0B-0CAEC2991BF8}" type="datetime1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C6BA0-B771-4096-A151-745294A62286}" type="datetime1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9FC4-10DF-4090-8D6A-035AEB7B3491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C829-F174-464C-B039-F95A96C7B5BB}" type="datetime1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83B55-175A-46BE-86CF-B940AC608384}" type="datetime1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1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400.png"/><Relationship Id="rId4" Type="http://schemas.openxmlformats.org/officeDocument/2006/relationships/image" Target="../media/image38.png"/><Relationship Id="rId9" Type="http://schemas.openxmlformats.org/officeDocument/2006/relationships/image" Target="../media/image39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1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762000"/>
            <a:ext cx="8077200" cy="2076450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just"/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Nghiên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cứu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ảnh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hưởng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hạt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tải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đệm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lên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đ</a:t>
            </a:r>
            <a:r>
              <a:rPr lang="vi-VN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ờng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đặc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dòng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PMT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hữu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P3HT:PCBM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3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nano</a:t>
            </a:r>
            <a:endParaRPr lang="en-US" sz="3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09800" y="3581400"/>
            <a:ext cx="6400800" cy="1847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latin typeface="Times New Roman" pitchFamily="18" charset="0"/>
                <a:ea typeface="+mj-ea"/>
                <a:cs typeface="Times New Roman" pitchFamily="18" charset="0"/>
              </a:rPr>
              <a:t>HVCH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:</a:t>
            </a:r>
            <a:r>
              <a:rPr lang="en-US" sz="2200" baseline="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Trần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Văn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Hùng</a:t>
            </a:r>
            <a:endParaRPr lang="en-US" sz="2200" dirty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err="1">
                <a:latin typeface="Times New Roman" pitchFamily="18" charset="0"/>
                <a:ea typeface="+mj-ea"/>
                <a:cs typeface="Times New Roman" pitchFamily="18" charset="0"/>
              </a:rPr>
              <a:t>Hướng</a:t>
            </a:r>
            <a:r>
              <a:rPr lang="en-US" sz="2200" b="1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ea typeface="+mj-ea"/>
                <a:cs typeface="Times New Roman" pitchFamily="18" charset="0"/>
              </a:rPr>
              <a:t>dẫn</a:t>
            </a:r>
            <a:r>
              <a:rPr lang="en-US" sz="2200" b="1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ea typeface="+mj-ea"/>
                <a:cs typeface="Times New Roman" pitchFamily="18" charset="0"/>
              </a:rPr>
              <a:t>khoa</a:t>
            </a:r>
            <a:r>
              <a:rPr lang="en-US" sz="2200" b="1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b="1" dirty="0" err="1">
                <a:latin typeface="Times New Roman" pitchFamily="18" charset="0"/>
                <a:ea typeface="+mj-ea"/>
                <a:cs typeface="Times New Roman" pitchFamily="18" charset="0"/>
              </a:rPr>
              <a:t>học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: TS.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Đặng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Đình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Long</a:t>
            </a:r>
            <a:endParaRPr kumimoji="0" lang="en-US" sz="2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lvl="0">
              <a:spcBef>
                <a:spcPct val="0"/>
              </a:spcBef>
            </a:pP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Khoa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Vật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lý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kỹ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thuật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và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công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nghệ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+mj-ea"/>
                <a:cs typeface="Times New Roman" pitchFamily="18" charset="0"/>
              </a:rPr>
              <a:t>nano</a:t>
            </a:r>
            <a:r>
              <a:rPr lang="en-US" sz="2200" dirty="0">
                <a:latin typeface="Times New Roman" pitchFamily="18" charset="0"/>
                <a:ea typeface="+mj-ea"/>
                <a:cs typeface="Times New Roman" pitchFamily="18" charset="0"/>
              </a:rPr>
              <a:t>, UET, VNU.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26" name="Picture 2" descr="C:\Users\Dat\Desktop\uet_logo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38600"/>
            <a:ext cx="914400" cy="9144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>
            <a:off x="1524000" y="2895600"/>
            <a:ext cx="6400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ph</a:t>
            </a:r>
            <a:r>
              <a:rPr lang="vi-VN" sz="3200" b="1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ơng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6462720"/>
            <a:ext cx="9144000" cy="437089"/>
            <a:chOff x="0" y="6435425"/>
            <a:chExt cx="9144000" cy="437089"/>
          </a:xfrm>
        </p:grpSpPr>
        <p:sp>
          <p:nvSpPr>
            <p:cNvPr id="39" name="Rectangle 38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41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1" name="Oval 30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425B1-CBC3-4D0C-ADE8-984E60C91D24}"/>
              </a:ext>
            </a:extLst>
          </p:cNvPr>
          <p:cNvSpPr/>
          <p:nvPr/>
        </p:nvSpPr>
        <p:spPr>
          <a:xfrm>
            <a:off x="2133600" y="5207913"/>
            <a:ext cx="4800600" cy="4308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5155EC-F4F9-4802-867C-1942A1D13051}"/>
              </a:ext>
            </a:extLst>
          </p:cNvPr>
          <p:cNvSpPr txBox="1"/>
          <p:nvPr/>
        </p:nvSpPr>
        <p:spPr>
          <a:xfrm>
            <a:off x="0" y="93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</a:t>
            </a:r>
            <a:r>
              <a:rPr lang="vi-V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ơng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phỏng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3B4F89-82F7-40AC-9F25-A98E2A350B16}"/>
              </a:ext>
            </a:extLst>
          </p:cNvPr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E010C59-18B4-41F0-B780-74FE65246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1" y="1671414"/>
            <a:ext cx="7448091" cy="32850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23658EE-8AF3-41B9-8D4E-63661D656CBB}"/>
              </a:ext>
            </a:extLst>
          </p:cNvPr>
          <p:cNvSpPr/>
          <p:nvPr/>
        </p:nvSpPr>
        <p:spPr>
          <a:xfrm>
            <a:off x="2362200" y="2057400"/>
            <a:ext cx="685800" cy="2295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107C401-769C-4D21-B1D3-7B147F0C7951}"/>
              </a:ext>
            </a:extLst>
          </p:cNvPr>
          <p:cNvSpPr/>
          <p:nvPr/>
        </p:nvSpPr>
        <p:spPr>
          <a:xfrm>
            <a:off x="2380785" y="3840385"/>
            <a:ext cx="685800" cy="2295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ph</a:t>
            </a:r>
            <a:r>
              <a:rPr lang="vi-VN" sz="3200" b="1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ơng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6462720"/>
            <a:ext cx="9144000" cy="437089"/>
            <a:chOff x="0" y="6435425"/>
            <a:chExt cx="9144000" cy="437089"/>
          </a:xfrm>
        </p:grpSpPr>
        <p:sp>
          <p:nvSpPr>
            <p:cNvPr id="39" name="Rectangle 38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41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1" name="Oval 30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D425B1-CBC3-4D0C-ADE8-984E60C91D24}"/>
                  </a:ext>
                </a:extLst>
              </p:cNvPr>
              <p:cNvSpPr/>
              <p:nvPr/>
            </p:nvSpPr>
            <p:spPr>
              <a:xfrm>
                <a:off x="183079" y="4514366"/>
                <a:ext cx="5562600" cy="169835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𝒑𝒉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𝒒𝑽</m:t>
                                  </m:r>
                                </m:num>
                                <m:den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𝒏𝒌𝑻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𝑱𝑹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𝒔𝒉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algn="just"/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dòng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dòng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bão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hòa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ngược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hệ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pin; q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điện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tích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hạt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tải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k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hằng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𝑠h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điện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trở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nối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tiếp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điện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trở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ký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D425B1-CBC3-4D0C-ADE8-984E60C91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9" y="4514366"/>
                <a:ext cx="5562600" cy="1698350"/>
              </a:xfrm>
              <a:prstGeom prst="rect">
                <a:avLst/>
              </a:prstGeom>
              <a:blipFill>
                <a:blip r:embed="rId5"/>
                <a:stretch>
                  <a:fillRect l="-764" r="-655" b="-427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B5155EC-F4F9-4802-867C-1942A1D13051}"/>
              </a:ext>
            </a:extLst>
          </p:cNvPr>
          <p:cNvSpPr txBox="1"/>
          <p:nvPr/>
        </p:nvSpPr>
        <p:spPr>
          <a:xfrm>
            <a:off x="0" y="93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1 diode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3B4F89-82F7-40AC-9F25-A98E2A350B16}"/>
              </a:ext>
            </a:extLst>
          </p:cNvPr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E358B32-CEAB-42E4-ACE7-78D5D484CB5C}"/>
              </a:ext>
            </a:extLst>
          </p:cNvPr>
          <p:cNvGrpSpPr/>
          <p:nvPr/>
        </p:nvGrpSpPr>
        <p:grpSpPr>
          <a:xfrm>
            <a:off x="6095999" y="1628749"/>
            <a:ext cx="2843032" cy="4695851"/>
            <a:chOff x="6095999" y="1628749"/>
            <a:chExt cx="2843032" cy="46958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5A55BD1-CEEC-460D-A6A5-B9586B18AF9E}"/>
                </a:ext>
              </a:extLst>
            </p:cNvPr>
            <p:cNvGrpSpPr/>
            <p:nvPr/>
          </p:nvGrpSpPr>
          <p:grpSpPr>
            <a:xfrm>
              <a:off x="6095999" y="2074180"/>
              <a:ext cx="2843032" cy="4250420"/>
              <a:chOff x="6095999" y="2074180"/>
              <a:chExt cx="2843032" cy="425042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94D51D6-CFDA-47A2-A5D3-374611717F06}"/>
                  </a:ext>
                </a:extLst>
              </p:cNvPr>
              <p:cNvSpPr/>
              <p:nvPr/>
            </p:nvSpPr>
            <p:spPr>
              <a:xfrm>
                <a:off x="6095999" y="2074180"/>
                <a:ext cx="2843031" cy="1785104"/>
              </a:xfrm>
              <a:prstGeom prst="rect">
                <a:avLst/>
              </a:prstGeom>
              <a:ln w="1905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Voc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Jsc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Rsh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tại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điều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kiện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tiêu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chuẩn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n, T</a:t>
                </a:r>
              </a:p>
              <a:p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  <a:r>
                  <a:rPr lang="vi-V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ờng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J-V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F27720-EAD0-49D7-96E3-2D2617D8E611}"/>
                  </a:ext>
                </a:extLst>
              </p:cNvPr>
              <p:cNvSpPr/>
              <p:nvPr/>
            </p:nvSpPr>
            <p:spPr>
              <a:xfrm>
                <a:off x="6096000" y="4539496"/>
                <a:ext cx="2843031" cy="1785104"/>
              </a:xfrm>
              <a:prstGeom prst="rect">
                <a:avLst/>
              </a:prstGeom>
              <a:ln w="1905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  <a:r>
                  <a:rPr lang="vi-V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ờng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J-V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nghiệm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FF, PCE, n,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Rsh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69DAA4-C929-45C5-AC5A-5BFACBC22FCF}"/>
                </a:ext>
              </a:extLst>
            </p:cNvPr>
            <p:cNvSpPr/>
            <p:nvPr/>
          </p:nvSpPr>
          <p:spPr>
            <a:xfrm>
              <a:off x="6095999" y="1628749"/>
              <a:ext cx="457200" cy="42786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B832DA-17DC-4319-8D07-CA4931A7EE15}"/>
                </a:ext>
              </a:extLst>
            </p:cNvPr>
            <p:cNvSpPr/>
            <p:nvPr/>
          </p:nvSpPr>
          <p:spPr>
            <a:xfrm>
              <a:off x="6095999" y="4102333"/>
              <a:ext cx="457200" cy="42786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0AF27A-FDA1-41C9-A636-B3CC1D4E7F48}"/>
              </a:ext>
            </a:extLst>
          </p:cNvPr>
          <p:cNvGrpSpPr/>
          <p:nvPr/>
        </p:nvGrpSpPr>
        <p:grpSpPr>
          <a:xfrm>
            <a:off x="148515" y="1722120"/>
            <a:ext cx="5490285" cy="2468880"/>
            <a:chOff x="-2285999" y="3429000"/>
            <a:chExt cx="5490285" cy="24688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1EDC23-1D89-4B5F-AD49-ECD40EF3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5999" y="3429000"/>
              <a:ext cx="5490285" cy="2468880"/>
            </a:xfrm>
            <a:prstGeom prst="rect">
              <a:avLst/>
            </a:prstGeom>
          </p:spPr>
        </p:pic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1E035DB-A6EC-4EEB-851A-57BA07D6415C}"/>
                </a:ext>
              </a:extLst>
            </p:cNvPr>
            <p:cNvSpPr/>
            <p:nvPr/>
          </p:nvSpPr>
          <p:spPr>
            <a:xfrm>
              <a:off x="762000" y="3886200"/>
              <a:ext cx="152400" cy="180256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C8B546B-8B2B-432F-B615-7626CA6CD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00" y="3984171"/>
              <a:ext cx="381000" cy="1088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94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ph</a:t>
            </a:r>
            <a:r>
              <a:rPr lang="vi-VN" sz="3200" b="1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ơng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6462720"/>
            <a:ext cx="9144000" cy="437089"/>
            <a:chOff x="0" y="6435425"/>
            <a:chExt cx="9144000" cy="437089"/>
          </a:xfrm>
        </p:grpSpPr>
        <p:sp>
          <p:nvSpPr>
            <p:cNvPr id="39" name="Rectangle 38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41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1" name="Oval 30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5155EC-F4F9-4802-867C-1942A1D13051}"/>
              </a:ext>
            </a:extLst>
          </p:cNvPr>
          <p:cNvSpPr txBox="1"/>
          <p:nvPr/>
        </p:nvSpPr>
        <p:spPr>
          <a:xfrm>
            <a:off x="0" y="93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Phư</a:t>
            </a:r>
            <a:r>
              <a:rPr lang="vi-V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ơ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Monte Carlo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3B4F89-82F7-40AC-9F25-A98E2A350B16}"/>
              </a:ext>
            </a:extLst>
          </p:cNvPr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DB289-316A-4EA8-A510-1D50553EF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520208" cy="19235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A3E4BE-D17D-45D4-AF14-F06075D8D41A}"/>
              </a:ext>
            </a:extLst>
          </p:cNvPr>
          <p:cNvSpPr/>
          <p:nvPr/>
        </p:nvSpPr>
        <p:spPr>
          <a:xfrm>
            <a:off x="6096000" y="3938587"/>
            <a:ext cx="2843031" cy="2462213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T, E, a.</a:t>
            </a:r>
          </a:p>
          <a:p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đ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J-V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D7F30C-65AE-4846-8544-8C5BF9E5DF77}"/>
                  </a:ext>
                </a:extLst>
              </p:cNvPr>
              <p:cNvSpPr/>
              <p:nvPr/>
            </p:nvSpPr>
            <p:spPr>
              <a:xfrm>
                <a:off x="152401" y="4505691"/>
                <a:ext cx="5793658" cy="197130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Miler-Abraham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0">
                          <a:latin typeface="Cambria Math" panose="02040503050406030204" pitchFamily="18" charset="0"/>
                        </a:rPr>
                        <m:t>𝐞𝐱</m:t>
                      </m:r>
                      <m:func>
                        <m:func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fName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b="1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b="1" i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𝐞𝐱𝐩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𝑩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,  &amp;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,  &amp;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tần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khoảng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chiều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dài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xứ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hằng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Boltzmann, T: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nhiệt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D7F30C-65AE-4846-8544-8C5BF9E5D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4505691"/>
                <a:ext cx="5793658" cy="1971309"/>
              </a:xfrm>
              <a:prstGeom prst="rect">
                <a:avLst/>
              </a:prstGeom>
              <a:blipFill>
                <a:blip r:embed="rId5"/>
                <a:stretch>
                  <a:fillRect l="-735" t="-1227" b="-337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005804D-471C-458C-AD0E-B7673EE4620E}"/>
              </a:ext>
            </a:extLst>
          </p:cNvPr>
          <p:cNvSpPr/>
          <p:nvPr/>
        </p:nvSpPr>
        <p:spPr>
          <a:xfrm>
            <a:off x="228600" y="3505200"/>
            <a:ext cx="5068229" cy="92333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polymer (a);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nét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(c)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E31642-01B6-4698-88FC-2C2B59B8C31F}"/>
              </a:ext>
            </a:extLst>
          </p:cNvPr>
          <p:cNvGrpSpPr/>
          <p:nvPr/>
        </p:nvGrpSpPr>
        <p:grpSpPr>
          <a:xfrm>
            <a:off x="5828359" y="1447800"/>
            <a:ext cx="3010841" cy="2113048"/>
            <a:chOff x="5901690" y="1717296"/>
            <a:chExt cx="3010841" cy="21130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7A1DD3-2E6E-43FC-A88F-8BCDD5EF0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1717296"/>
              <a:ext cx="2787174" cy="2113048"/>
            </a:xfrm>
            <a:prstGeom prst="rect">
              <a:avLst/>
            </a:prstGeom>
          </p:spPr>
        </p:pic>
        <p:sp>
          <p:nvSpPr>
            <p:cNvPr id="13" name="Arrow: Curved Down 12">
              <a:extLst>
                <a:ext uri="{FF2B5EF4-FFF2-40B4-BE49-F238E27FC236}">
                  <a16:creationId xmlns:a16="http://schemas.microsoft.com/office/drawing/2014/main" id="{94440AF3-6853-4C4D-A47B-F8C78FF96997}"/>
                </a:ext>
              </a:extLst>
            </p:cNvPr>
            <p:cNvSpPr/>
            <p:nvPr/>
          </p:nvSpPr>
          <p:spPr>
            <a:xfrm rot="10172911">
              <a:off x="5901690" y="2913336"/>
              <a:ext cx="480832" cy="245488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Arrow: Curved Down 32">
              <a:extLst>
                <a:ext uri="{FF2B5EF4-FFF2-40B4-BE49-F238E27FC236}">
                  <a16:creationId xmlns:a16="http://schemas.microsoft.com/office/drawing/2014/main" id="{EE44BD8F-F751-4217-B20D-5FD092320A81}"/>
                </a:ext>
              </a:extLst>
            </p:cNvPr>
            <p:cNvSpPr/>
            <p:nvPr/>
          </p:nvSpPr>
          <p:spPr>
            <a:xfrm rot="9547413">
              <a:off x="8701619" y="2989415"/>
              <a:ext cx="210912" cy="182666"/>
            </a:xfrm>
            <a:prstGeom prst="curved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Arrow: Left 5">
            <a:extLst>
              <a:ext uri="{FF2B5EF4-FFF2-40B4-BE49-F238E27FC236}">
                <a16:creationId xmlns:a16="http://schemas.microsoft.com/office/drawing/2014/main" id="{3AEB13A7-63F4-4289-9852-BE286511D1B4}"/>
              </a:ext>
            </a:extLst>
          </p:cNvPr>
          <p:cNvSpPr/>
          <p:nvPr/>
        </p:nvSpPr>
        <p:spPr>
          <a:xfrm rot="19612865">
            <a:off x="3995364" y="4657082"/>
            <a:ext cx="381000" cy="23395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126440E4-FE44-4C51-980E-FC07BE85A0C3}"/>
              </a:ext>
            </a:extLst>
          </p:cNvPr>
          <p:cNvSpPr/>
          <p:nvPr/>
        </p:nvSpPr>
        <p:spPr>
          <a:xfrm rot="19612865">
            <a:off x="2481636" y="4809482"/>
            <a:ext cx="381000" cy="23395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NiO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[Irwin 2008]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9757D9-262B-4CB5-BAF0-DA896ECD7C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1" y="2057400"/>
            <a:ext cx="730377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F271DB-DEF1-4EAB-BFB4-792ED82EFDB9}"/>
              </a:ext>
            </a:extLst>
          </p:cNvPr>
          <p:cNvSpPr/>
          <p:nvPr/>
        </p:nvSpPr>
        <p:spPr>
          <a:xfrm>
            <a:off x="1025815" y="4808722"/>
            <a:ext cx="72037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Đường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trưng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J-V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dày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NiO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(a)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phỏng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(b)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9122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NiO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5 nm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271DB-DEF1-4EAB-BFB4-792ED82EFDB9}"/>
              </a:ext>
            </a:extLst>
          </p:cNvPr>
          <p:cNvSpPr/>
          <p:nvPr/>
        </p:nvSpPr>
        <p:spPr>
          <a:xfrm>
            <a:off x="721762" y="5297934"/>
            <a:ext cx="39800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Đường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trưng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J-V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dày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đệm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NiO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 5 nm</a:t>
            </a:r>
            <a:endParaRPr lang="en-US" sz="2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03FA0-D54E-4C83-BC1C-93DA8DC32D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5118779" cy="36576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B21422-88EA-443A-8489-5AF0B11ED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205815"/>
              </p:ext>
            </p:extLst>
          </p:nvPr>
        </p:nvGraphicFramePr>
        <p:xfrm>
          <a:off x="4701815" y="2362200"/>
          <a:ext cx="4213584" cy="21795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2785">
                  <a:extLst>
                    <a:ext uri="{9D8B030D-6E8A-4147-A177-3AD203B41FA5}">
                      <a16:colId xmlns:a16="http://schemas.microsoft.com/office/drawing/2014/main" val="16847467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5537993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val="393052685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dày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đệm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NiO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5nm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PCE </a:t>
                      </a:r>
                    </a:p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69438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dụng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0.636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777464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nghiệm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4.75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2866467"/>
                  </a:ext>
                </a:extLst>
              </a:tr>
              <a:tr h="426915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0.47 %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5.3 %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24152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D52075E-BD1B-4130-9A1E-4858EB680DB6}"/>
              </a:ext>
            </a:extLst>
          </p:cNvPr>
          <p:cNvSpPr/>
          <p:nvPr/>
        </p:nvSpPr>
        <p:spPr>
          <a:xfrm>
            <a:off x="3048000" y="2251153"/>
            <a:ext cx="838200" cy="380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0.63 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E710DD-38EA-4D7D-92CC-63219CD976A7}"/>
              </a:ext>
            </a:extLst>
          </p:cNvPr>
          <p:cNvCxnSpPr>
            <a:cxnSpLocks/>
          </p:cNvCxnSpPr>
          <p:nvPr/>
        </p:nvCxnSpPr>
        <p:spPr>
          <a:xfrm flipV="1">
            <a:off x="3886200" y="2022553"/>
            <a:ext cx="228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30880F-6CCD-45DB-A7B2-22DE771B25F2}"/>
              </a:ext>
            </a:extLst>
          </p:cNvPr>
          <p:cNvSpPr/>
          <p:nvPr/>
        </p:nvSpPr>
        <p:spPr>
          <a:xfrm>
            <a:off x="1371600" y="3810000"/>
            <a:ext cx="990600" cy="380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11.5 mA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CB0B9B-9024-416A-87F0-F204BEDFF595}"/>
              </a:ext>
            </a:extLst>
          </p:cNvPr>
          <p:cNvCxnSpPr>
            <a:cxnSpLocks/>
          </p:cNvCxnSpPr>
          <p:nvPr/>
        </p:nvCxnSpPr>
        <p:spPr>
          <a:xfrm flipH="1">
            <a:off x="994794" y="4202924"/>
            <a:ext cx="376806" cy="338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56E8C-A9C1-45DE-8937-87492AE45DD8}"/>
              </a:ext>
            </a:extLst>
          </p:cNvPr>
          <p:cNvSpPr/>
          <p:nvPr/>
        </p:nvSpPr>
        <p:spPr>
          <a:xfrm>
            <a:off x="4702628" y="1911458"/>
            <a:ext cx="838199" cy="42786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Bảng</a:t>
            </a:r>
            <a:r>
              <a:rPr lang="en-US" b="1" dirty="0">
                <a:solidFill>
                  <a:srgbClr val="0070C0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83669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dày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NiO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19" name="Rectangle 18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1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693198-3B11-4064-A47B-DDE534EE951C}"/>
              </a:ext>
            </a:extLst>
          </p:cNvPr>
          <p:cNvGrpSpPr/>
          <p:nvPr/>
        </p:nvGrpSpPr>
        <p:grpSpPr>
          <a:xfrm>
            <a:off x="4242588" y="2142370"/>
            <a:ext cx="1091412" cy="373329"/>
            <a:chOff x="5204930" y="2142370"/>
            <a:chExt cx="1091412" cy="3733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188740-A465-45B0-A2B3-934BF9E37292}"/>
                </a:ext>
              </a:extLst>
            </p:cNvPr>
            <p:cNvSpPr/>
            <p:nvPr/>
          </p:nvSpPr>
          <p:spPr>
            <a:xfrm>
              <a:off x="5502535" y="2146367"/>
              <a:ext cx="793807" cy="369332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nm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0B06D8-1393-49E7-A17D-BE3117DDF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04930" y="2142370"/>
              <a:ext cx="304800" cy="2308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3A347-7DA0-49A7-8A7C-1DD866773162}"/>
              </a:ext>
            </a:extLst>
          </p:cNvPr>
          <p:cNvGrpSpPr/>
          <p:nvPr/>
        </p:nvGrpSpPr>
        <p:grpSpPr>
          <a:xfrm>
            <a:off x="4219258" y="4267200"/>
            <a:ext cx="1098607" cy="415510"/>
            <a:chOff x="5181600" y="4267200"/>
            <a:chExt cx="1098607" cy="4155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28A515-BA88-492C-BFFA-909DEF78169A}"/>
                </a:ext>
              </a:extLst>
            </p:cNvPr>
            <p:cNvSpPr/>
            <p:nvPr/>
          </p:nvSpPr>
          <p:spPr>
            <a:xfrm>
              <a:off x="5486400" y="4313378"/>
              <a:ext cx="793807" cy="369332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nm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55AECF7-2D03-4D36-B28A-29FABAF36D35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5181600" y="4267200"/>
              <a:ext cx="304800" cy="2308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B08CE2-3F4D-4356-9A78-F5D1187094C2}"/>
              </a:ext>
            </a:extLst>
          </p:cNvPr>
          <p:cNvGrpSpPr/>
          <p:nvPr/>
        </p:nvGrpSpPr>
        <p:grpSpPr>
          <a:xfrm>
            <a:off x="1780858" y="4240186"/>
            <a:ext cx="1251007" cy="369332"/>
            <a:chOff x="2743200" y="4240186"/>
            <a:chExt cx="1251007" cy="3693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1B8147-FE8E-4815-87E3-71732233D687}"/>
                </a:ext>
              </a:extLst>
            </p:cNvPr>
            <p:cNvSpPr/>
            <p:nvPr/>
          </p:nvSpPr>
          <p:spPr>
            <a:xfrm>
              <a:off x="3200400" y="4240186"/>
              <a:ext cx="793807" cy="369332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nm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F307B8-C873-4CAC-A634-E0976A1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200" y="4419600"/>
              <a:ext cx="4572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83FB68-C7D2-40CD-90D1-AA47C81F583A}"/>
              </a:ext>
            </a:extLst>
          </p:cNvPr>
          <p:cNvGrpSpPr>
            <a:grpSpLocks noChangeAspect="1"/>
          </p:cNvGrpSpPr>
          <p:nvPr/>
        </p:nvGrpSpPr>
        <p:grpSpPr>
          <a:xfrm>
            <a:off x="990600" y="1771750"/>
            <a:ext cx="5314315" cy="4382570"/>
            <a:chOff x="1543685" y="1576050"/>
            <a:chExt cx="6125210" cy="50512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1332E9-BC8D-49CF-B860-E6719C89285A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685" y="1576050"/>
              <a:ext cx="6125210" cy="251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9D0DFD-B18A-4041-B2D8-CA7B6CBC02CB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685" y="4107662"/>
              <a:ext cx="6117590" cy="251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DD75DF4-484F-4503-81D8-22B5D3F4D80A}"/>
              </a:ext>
            </a:extLst>
          </p:cNvPr>
          <p:cNvSpPr/>
          <p:nvPr/>
        </p:nvSpPr>
        <p:spPr>
          <a:xfrm>
            <a:off x="1496679" y="1708659"/>
            <a:ext cx="402558" cy="2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4E2E34-12F2-4CF3-89FE-4F63AEDE97BF}"/>
              </a:ext>
            </a:extLst>
          </p:cNvPr>
          <p:cNvSpPr/>
          <p:nvPr/>
        </p:nvSpPr>
        <p:spPr>
          <a:xfrm>
            <a:off x="3979654" y="3919320"/>
            <a:ext cx="402558" cy="2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39EBF1-A28E-4BE8-8B82-4675BA5F197C}"/>
              </a:ext>
            </a:extLst>
          </p:cNvPr>
          <p:cNvSpPr/>
          <p:nvPr/>
        </p:nvSpPr>
        <p:spPr>
          <a:xfrm>
            <a:off x="1447800" y="3907614"/>
            <a:ext cx="402558" cy="2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2CE694-B79D-4633-AB37-9C31095D260B}"/>
              </a:ext>
            </a:extLst>
          </p:cNvPr>
          <p:cNvSpPr/>
          <p:nvPr/>
        </p:nvSpPr>
        <p:spPr>
          <a:xfrm>
            <a:off x="3951612" y="1710941"/>
            <a:ext cx="402558" cy="2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2232CD-A7BC-458D-92B0-05F561CEBCE3}"/>
              </a:ext>
            </a:extLst>
          </p:cNvPr>
          <p:cNvSpPr/>
          <p:nvPr/>
        </p:nvSpPr>
        <p:spPr>
          <a:xfrm>
            <a:off x="6298304" y="3092372"/>
            <a:ext cx="2553019" cy="16320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 nm</a:t>
            </a:r>
          </a:p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</a:t>
            </a:r>
            <a:r>
              <a:rPr lang="en-US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1.4 Ω;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3960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Ω; FF = 0.678; PCE = 4.9%</a:t>
            </a:r>
          </a:p>
        </p:txBody>
      </p:sp>
    </p:spTree>
    <p:extLst>
      <p:ext uri="{BB962C8B-B14F-4D97-AF65-F5344CB8AC3E}">
        <p14:creationId xmlns:p14="http://schemas.microsoft.com/office/powerpoint/2010/main" val="277217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ZnO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[Chi 2017]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28800" y="4768351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đệm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endParaRPr lang="en-US" sz="20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0" name="Rectangle 19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2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374D99-9D6F-42A1-B70B-5E81B39C02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70" y="1915596"/>
            <a:ext cx="6263859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289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dày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ZnO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B20BFF-EEC8-4DCE-9341-E2BA277B75AF}"/>
              </a:ext>
            </a:extLst>
          </p:cNvPr>
          <p:cNvSpPr/>
          <p:nvPr/>
        </p:nvSpPr>
        <p:spPr>
          <a:xfrm>
            <a:off x="1447800" y="1708659"/>
            <a:ext cx="402558" cy="2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7BC634-27A4-401C-8B69-8CF3F47447EF}"/>
              </a:ext>
            </a:extLst>
          </p:cNvPr>
          <p:cNvSpPr/>
          <p:nvPr/>
        </p:nvSpPr>
        <p:spPr>
          <a:xfrm>
            <a:off x="4017042" y="3988092"/>
            <a:ext cx="402558" cy="2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CE018A-CBFA-4B25-AF15-B66B72C79C44}"/>
              </a:ext>
            </a:extLst>
          </p:cNvPr>
          <p:cNvSpPr/>
          <p:nvPr/>
        </p:nvSpPr>
        <p:spPr>
          <a:xfrm>
            <a:off x="1502442" y="3988092"/>
            <a:ext cx="402558" cy="2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8A02A9-C1B5-465C-B0C4-6185957F4AAD}"/>
              </a:ext>
            </a:extLst>
          </p:cNvPr>
          <p:cNvSpPr/>
          <p:nvPr/>
        </p:nvSpPr>
        <p:spPr>
          <a:xfrm>
            <a:off x="4017042" y="1710941"/>
            <a:ext cx="402558" cy="27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1EEBB2-2BB4-48AC-9DF8-E6A81BFC5DDE}"/>
              </a:ext>
            </a:extLst>
          </p:cNvPr>
          <p:cNvSpPr/>
          <p:nvPr/>
        </p:nvSpPr>
        <p:spPr>
          <a:xfrm>
            <a:off x="6301281" y="3429000"/>
            <a:ext cx="2672727" cy="2823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4 nm,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Ω;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509 Ω; FF = 0.62; PCE = 7 %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29DD61-DEDD-4C9E-81BE-85858A73B821}"/>
              </a:ext>
            </a:extLst>
          </p:cNvPr>
          <p:cNvGrpSpPr/>
          <p:nvPr/>
        </p:nvGrpSpPr>
        <p:grpSpPr>
          <a:xfrm>
            <a:off x="920163" y="1600200"/>
            <a:ext cx="5260468" cy="4724400"/>
            <a:chOff x="920163" y="1600200"/>
            <a:chExt cx="5260468" cy="472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573731-0F77-466E-A02D-7DD8C3BE496C}"/>
                </a:ext>
              </a:extLst>
            </p:cNvPr>
            <p:cNvGrpSpPr/>
            <p:nvPr/>
          </p:nvGrpSpPr>
          <p:grpSpPr>
            <a:xfrm>
              <a:off x="1143000" y="1752600"/>
              <a:ext cx="5037631" cy="4572000"/>
              <a:chOff x="1143000" y="1752600"/>
              <a:chExt cx="5037631" cy="4572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1D47299-685B-4495-BF6F-DADBD1F6EF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43000" y="1752600"/>
                <a:ext cx="5037631" cy="4572000"/>
                <a:chOff x="1687830" y="1629746"/>
                <a:chExt cx="5760720" cy="522825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924A5DDD-F515-4B3F-B2F1-833B1FB56E06}"/>
                    </a:ext>
                  </a:extLst>
                </p:cNvPr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95450" y="1629746"/>
                  <a:ext cx="5753100" cy="26365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9A597D61-6714-4C10-BE26-670C913B0A18}"/>
                    </a:ext>
                  </a:extLst>
                </p:cNvPr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7830" y="4259580"/>
                  <a:ext cx="5760720" cy="25984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54E9F2-330A-4CB5-85F4-1A914C42F249}"/>
                  </a:ext>
                </a:extLst>
              </p:cNvPr>
              <p:cNvGrpSpPr/>
              <p:nvPr/>
            </p:nvGrpSpPr>
            <p:grpSpPr>
              <a:xfrm>
                <a:off x="1752600" y="4648200"/>
                <a:ext cx="983191" cy="533400"/>
                <a:chOff x="1752600" y="4648200"/>
                <a:chExt cx="983191" cy="5334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80DE66E-BC67-4FE1-8151-BBBEE49FAA3E}"/>
                    </a:ext>
                  </a:extLst>
                </p:cNvPr>
                <p:cNvSpPr/>
                <p:nvPr/>
              </p:nvSpPr>
              <p:spPr>
                <a:xfrm>
                  <a:off x="2057400" y="4812268"/>
                  <a:ext cx="678391" cy="369332"/>
                </a:xfrm>
                <a:prstGeom prst="rect">
                  <a:avLst/>
                </a:prstGeom>
                <a:ln w="19050">
                  <a:solidFill>
                    <a:srgbClr val="00B05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 nm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56C4BE8-DE62-4AFB-BC69-30871E139A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52600" y="4648200"/>
                  <a:ext cx="304800" cy="23084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02C1961-E0DD-4245-92D2-93EAB0F0128F}"/>
                  </a:ext>
                </a:extLst>
              </p:cNvPr>
              <p:cNvGrpSpPr/>
              <p:nvPr/>
            </p:nvGrpSpPr>
            <p:grpSpPr>
              <a:xfrm>
                <a:off x="4358727" y="4541264"/>
                <a:ext cx="999265" cy="677721"/>
                <a:chOff x="4358727" y="4541264"/>
                <a:chExt cx="999265" cy="6777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5E8B5D8-D51D-4344-83A5-D69F9FB45058}"/>
                    </a:ext>
                  </a:extLst>
                </p:cNvPr>
                <p:cNvSpPr/>
                <p:nvPr/>
              </p:nvSpPr>
              <p:spPr>
                <a:xfrm>
                  <a:off x="4679601" y="4849653"/>
                  <a:ext cx="678391" cy="369332"/>
                </a:xfrm>
                <a:prstGeom prst="rect">
                  <a:avLst/>
                </a:prstGeom>
                <a:ln w="19050">
                  <a:solidFill>
                    <a:srgbClr val="00B05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 nm</a:t>
                  </a: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0671E5A-79CE-40DF-8FD7-A72E3E54F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58727" y="4541264"/>
                  <a:ext cx="319618" cy="4139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82FF8DE-D05E-4586-95CC-0894B23604C3}"/>
                  </a:ext>
                </a:extLst>
              </p:cNvPr>
              <p:cNvSpPr/>
              <p:nvPr/>
            </p:nvSpPr>
            <p:spPr>
              <a:xfrm rot="1331723">
                <a:off x="1505861" y="2049407"/>
                <a:ext cx="546213" cy="849349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9F4FBEF-463D-448A-9CE6-24DC28375DFA}"/>
                  </a:ext>
                </a:extLst>
              </p:cNvPr>
              <p:cNvSpPr/>
              <p:nvPr/>
            </p:nvSpPr>
            <p:spPr>
              <a:xfrm rot="1331723">
                <a:off x="4183206" y="2063688"/>
                <a:ext cx="546213" cy="104372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F8E35CD-64AC-4225-8BA0-7E6E42B18EFB}"/>
                </a:ext>
              </a:extLst>
            </p:cNvPr>
            <p:cNvSpPr/>
            <p:nvPr/>
          </p:nvSpPr>
          <p:spPr>
            <a:xfrm>
              <a:off x="920163" y="1628947"/>
              <a:ext cx="402558" cy="279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51B904-CA34-4298-9794-A830E0E02241}"/>
                </a:ext>
              </a:extLst>
            </p:cNvPr>
            <p:cNvSpPr/>
            <p:nvPr/>
          </p:nvSpPr>
          <p:spPr>
            <a:xfrm>
              <a:off x="3665131" y="3820271"/>
              <a:ext cx="402558" cy="279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444767-D436-4109-9CA1-DCF02B9408BF}"/>
                </a:ext>
              </a:extLst>
            </p:cNvPr>
            <p:cNvSpPr/>
            <p:nvPr/>
          </p:nvSpPr>
          <p:spPr>
            <a:xfrm>
              <a:off x="920163" y="3807635"/>
              <a:ext cx="402558" cy="279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48466DF-0714-40C2-B705-E8FF04A6AF69}"/>
                </a:ext>
              </a:extLst>
            </p:cNvPr>
            <p:cNvSpPr/>
            <p:nvPr/>
          </p:nvSpPr>
          <p:spPr>
            <a:xfrm>
              <a:off x="3636042" y="1600200"/>
              <a:ext cx="402558" cy="279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1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PP Monte Carlo</a:t>
            </a:r>
            <a:endParaRPr lang="en-US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0" name="Rectangle 19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2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206FF2-9DA3-4BD4-A3A4-28982CC5B00C}"/>
              </a:ext>
            </a:extLst>
          </p:cNvPr>
          <p:cNvGrpSpPr/>
          <p:nvPr/>
        </p:nvGrpSpPr>
        <p:grpSpPr>
          <a:xfrm>
            <a:off x="4824543" y="1854536"/>
            <a:ext cx="4090857" cy="3555664"/>
            <a:chOff x="96765" y="1309468"/>
            <a:chExt cx="4090857" cy="35556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2A1AE0-5B29-43CB-A7B1-893D5FB2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65" y="1309468"/>
              <a:ext cx="4090857" cy="3110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B3A886-4897-4388-A902-4BE364FF4803}"/>
                </a:ext>
              </a:extLst>
            </p:cNvPr>
            <p:cNvSpPr txBox="1"/>
            <p:nvPr/>
          </p:nvSpPr>
          <p:spPr>
            <a:xfrm>
              <a:off x="258720" y="4495800"/>
              <a:ext cx="3856080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bố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hàm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Gauss </a:t>
              </a:r>
              <a:endParaRPr lang="en-US" sz="2000" b="1" dirty="0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FDCAAD-8831-4F51-B470-787BD1BF0344}"/>
              </a:ext>
            </a:extLst>
          </p:cNvPr>
          <p:cNvGrpSpPr/>
          <p:nvPr/>
        </p:nvGrpSpPr>
        <p:grpSpPr>
          <a:xfrm>
            <a:off x="457200" y="1676400"/>
            <a:ext cx="3983562" cy="3810000"/>
            <a:chOff x="457200" y="1839321"/>
            <a:chExt cx="3983562" cy="38100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0BAB3F2-109F-4653-8888-776C29A29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371" y="1839321"/>
              <a:ext cx="3936391" cy="300046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9349C2-0FF4-4E2A-9C13-DBE219A79026}"/>
                </a:ext>
              </a:extLst>
            </p:cNvPr>
            <p:cNvSpPr txBox="1"/>
            <p:nvPr/>
          </p:nvSpPr>
          <p:spPr>
            <a:xfrm>
              <a:off x="457200" y="4725991"/>
              <a:ext cx="3856080" cy="92333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bố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Gauss (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Vật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hữu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); (b)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bố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hàm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mũ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Vật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vô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</a:t>
              </a:r>
              <a:r>
                <a:rPr lang="vi-V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ơ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[Blakesley2011]</a:t>
              </a:r>
              <a:endPara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C0D260-C60B-475D-BF12-F5264E534EC9}"/>
                </a:ext>
              </a:extLst>
            </p:cNvPr>
            <p:cNvSpPr/>
            <p:nvPr/>
          </p:nvSpPr>
          <p:spPr>
            <a:xfrm>
              <a:off x="570088" y="1981200"/>
              <a:ext cx="420512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C0833F4-CE1F-406E-84C8-2FC06FE7B479}"/>
                </a:ext>
              </a:extLst>
            </p:cNvPr>
            <p:cNvSpPr/>
            <p:nvPr/>
          </p:nvSpPr>
          <p:spPr>
            <a:xfrm>
              <a:off x="2551288" y="1981200"/>
              <a:ext cx="420512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9883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PP Monte Carlo</a:t>
            </a:r>
            <a:endParaRPr lang="en-US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62200" y="5410200"/>
            <a:ext cx="4405036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2D (a)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(c)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Gauss</a:t>
            </a:r>
            <a:endParaRPr lang="en-US" sz="20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0" name="Rectangle 19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2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BA8B4D-CECF-4DD8-ABBC-D90BCCA963AA}"/>
              </a:ext>
            </a:extLst>
          </p:cNvPr>
          <p:cNvGrpSpPr/>
          <p:nvPr/>
        </p:nvGrpSpPr>
        <p:grpSpPr>
          <a:xfrm>
            <a:off x="-152400" y="1249269"/>
            <a:ext cx="9206754" cy="4008531"/>
            <a:chOff x="-152400" y="1249269"/>
            <a:chExt cx="9206754" cy="400853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531062-B5E8-47AD-A2E1-2C7EA0E7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600200"/>
              <a:ext cx="2958354" cy="2286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90731A8-7FC6-4069-98B5-756751873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638" y="2514600"/>
              <a:ext cx="3547762" cy="27432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22315B9-96F5-491A-920B-935C15F4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1600200"/>
              <a:ext cx="2958353" cy="2286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66C53B-2DB7-4EFE-A89B-AE3576854D2B}"/>
                </a:ext>
              </a:extLst>
            </p:cNvPr>
            <p:cNvSpPr/>
            <p:nvPr/>
          </p:nvSpPr>
          <p:spPr>
            <a:xfrm>
              <a:off x="1060076" y="1249269"/>
              <a:ext cx="533400" cy="39595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8632D1-E856-4F28-9C51-01B6F17C5E50}"/>
                </a:ext>
              </a:extLst>
            </p:cNvPr>
            <p:cNvSpPr/>
            <p:nvPr/>
          </p:nvSpPr>
          <p:spPr>
            <a:xfrm>
              <a:off x="4265620" y="2209800"/>
              <a:ext cx="533400" cy="3959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48FEC8-AE17-4CD3-BB58-6CC90DC94AB0}"/>
                </a:ext>
              </a:extLst>
            </p:cNvPr>
            <p:cNvSpPr/>
            <p:nvPr/>
          </p:nvSpPr>
          <p:spPr>
            <a:xfrm>
              <a:off x="7353300" y="1288483"/>
              <a:ext cx="533400" cy="3959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21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PMT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hữu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đệm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II.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ph</a:t>
            </a:r>
            <a:r>
              <a:rPr lang="vi-VN" sz="2800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ơng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pháp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IV.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V. H</a:t>
            </a:r>
            <a:r>
              <a:rPr lang="vi-VN" sz="2800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ớng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nghiên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dung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324600"/>
            <a:ext cx="9144000" cy="547914"/>
            <a:chOff x="0" y="6324600"/>
            <a:chExt cx="9144000" cy="547914"/>
          </a:xfrm>
        </p:grpSpPr>
        <p:sp>
          <p:nvSpPr>
            <p:cNvPr id="9" name="Rectangle 8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8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570088" y="6324600"/>
              <a:ext cx="5316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PP Monte Carlo</a:t>
            </a:r>
            <a:endParaRPr lang="en-US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62200" y="5650468"/>
            <a:ext cx="4405036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endParaRPr lang="en-US" sz="20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0" name="Rectangle 19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2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429F34-1752-43B4-9DB1-06DDEC3386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38" y="1735679"/>
            <a:ext cx="4736362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4FDB1-6AEE-4AE3-8E51-760C7A9D10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9600" y="1239510"/>
            <a:ext cx="4143979" cy="32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1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IV.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990600"/>
            <a:ext cx="85574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diode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PMT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PMT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 Monte Carlo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1" name="Rectangle 20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4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80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V. H</a:t>
            </a:r>
            <a:r>
              <a:rPr lang="vi-VN" sz="3200" b="1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ớng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nghiên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cứu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1" name="Rectangle 20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4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9A33B154-59C8-49E8-8C11-F0CAB7C38950}"/>
              </a:ext>
            </a:extLst>
          </p:cNvPr>
          <p:cNvGrpSpPr>
            <a:grpSpLocks noChangeAspect="1"/>
          </p:cNvGrpSpPr>
          <p:nvPr/>
        </p:nvGrpSpPr>
        <p:grpSpPr>
          <a:xfrm>
            <a:off x="499070" y="990600"/>
            <a:ext cx="3844330" cy="3657600"/>
            <a:chOff x="1723973" y="1019993"/>
            <a:chExt cx="5575420" cy="5304607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D8BB5BD5-63F2-4B1B-A5AA-7587BE9A4F44}"/>
                </a:ext>
              </a:extLst>
            </p:cNvPr>
            <p:cNvGrpSpPr/>
            <p:nvPr/>
          </p:nvGrpSpPr>
          <p:grpSpPr>
            <a:xfrm>
              <a:off x="1723973" y="1371600"/>
              <a:ext cx="5575420" cy="4953000"/>
              <a:chOff x="1723973" y="1371600"/>
              <a:chExt cx="5575420" cy="4953000"/>
            </a:xfrm>
          </p:grpSpPr>
          <p:grpSp>
            <p:nvGrpSpPr>
              <p:cNvPr id="443" name="Group 442">
                <a:extLst>
                  <a:ext uri="{FF2B5EF4-FFF2-40B4-BE49-F238E27FC236}">
                    <a16:creationId xmlns:a16="http://schemas.microsoft.com/office/drawing/2014/main" id="{1C91FE1B-E1C2-4F8E-AB11-6270D10BEC5E}"/>
                  </a:ext>
                </a:extLst>
              </p:cNvPr>
              <p:cNvGrpSpPr/>
              <p:nvPr/>
            </p:nvGrpSpPr>
            <p:grpSpPr>
              <a:xfrm>
                <a:off x="1723973" y="1568141"/>
                <a:ext cx="5575420" cy="4756459"/>
                <a:chOff x="352373" y="1263341"/>
                <a:chExt cx="5575420" cy="4756459"/>
              </a:xfrm>
            </p:grpSpPr>
            <p:pic>
              <p:nvPicPr>
                <p:cNvPr id="431" name="Picture 430">
                  <a:extLst>
                    <a:ext uri="{FF2B5EF4-FFF2-40B4-BE49-F238E27FC236}">
                      <a16:creationId xmlns:a16="http://schemas.microsoft.com/office/drawing/2014/main" id="{257D13E8-416C-4D42-B673-24134B326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69" y="1263341"/>
                  <a:ext cx="4682488" cy="1828800"/>
                </a:xfrm>
                <a:prstGeom prst="rect">
                  <a:avLst/>
                </a:prstGeom>
              </p:spPr>
            </p:pic>
            <p:pic>
              <p:nvPicPr>
                <p:cNvPr id="433" name="Picture 432">
                  <a:extLst>
                    <a:ext uri="{FF2B5EF4-FFF2-40B4-BE49-F238E27FC236}">
                      <a16:creationId xmlns:a16="http://schemas.microsoft.com/office/drawing/2014/main" id="{E425276E-B57C-482F-B5D8-79883122B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69" y="3392183"/>
                  <a:ext cx="4682488" cy="1828800"/>
                </a:xfrm>
                <a:prstGeom prst="rect">
                  <a:avLst/>
                </a:prstGeom>
              </p:spPr>
            </p:pic>
            <p:cxnSp>
              <p:nvCxnSpPr>
                <p:cNvPr id="435" name="Straight Arrow Connector 434">
                  <a:extLst>
                    <a:ext uri="{FF2B5EF4-FFF2-40B4-BE49-F238E27FC236}">
                      <a16:creationId xmlns:a16="http://schemas.microsoft.com/office/drawing/2014/main" id="{A182ED9B-DFF2-4FCC-8331-EDC488AC19CF}"/>
                    </a:ext>
                  </a:extLst>
                </p:cNvPr>
                <p:cNvCxnSpPr/>
                <p:nvPr/>
              </p:nvCxnSpPr>
              <p:spPr>
                <a:xfrm>
                  <a:off x="850069" y="5334000"/>
                  <a:ext cx="521531" cy="0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Arrow Connector 435">
                  <a:extLst>
                    <a:ext uri="{FF2B5EF4-FFF2-40B4-BE49-F238E27FC236}">
                      <a16:creationId xmlns:a16="http://schemas.microsoft.com/office/drawing/2014/main" id="{8F3EACCB-E371-422C-A71B-64DDF99A9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1600" y="5334000"/>
                  <a:ext cx="3593269" cy="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Arrow Connector 437">
                  <a:extLst>
                    <a:ext uri="{FF2B5EF4-FFF2-40B4-BE49-F238E27FC236}">
                      <a16:creationId xmlns:a16="http://schemas.microsoft.com/office/drawing/2014/main" id="{B8B67499-12C1-4BFA-BDDF-2C397BE1C3C3}"/>
                    </a:ext>
                  </a:extLst>
                </p:cNvPr>
                <p:cNvCxnSpPr/>
                <p:nvPr/>
              </p:nvCxnSpPr>
              <p:spPr>
                <a:xfrm>
                  <a:off x="4964869" y="5334000"/>
                  <a:ext cx="521531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4F4E769B-0FF0-476F-9D75-BF938EB13A16}"/>
                    </a:ext>
                  </a:extLst>
                </p:cNvPr>
                <p:cNvSpPr/>
                <p:nvPr/>
              </p:nvSpPr>
              <p:spPr>
                <a:xfrm>
                  <a:off x="2209800" y="5591993"/>
                  <a:ext cx="1981200" cy="42780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070C0"/>
                      </a:solidFill>
                    </a:rPr>
                    <a:t>P3HT:PCBM</a:t>
                  </a: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46B6AAFA-A844-4868-917E-CB3CE4D5E541}"/>
                    </a:ext>
                  </a:extLst>
                </p:cNvPr>
                <p:cNvSpPr/>
                <p:nvPr/>
              </p:nvSpPr>
              <p:spPr>
                <a:xfrm>
                  <a:off x="352373" y="5591991"/>
                  <a:ext cx="1460372" cy="427800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FF00"/>
                      </a:solidFill>
                    </a:rPr>
                    <a:t>Cathode</a:t>
                  </a:r>
                </a:p>
              </p:txBody>
            </p:sp>
            <p:sp>
              <p:nvSpPr>
                <p:cNvPr id="442" name="Rectangle 441">
                  <a:extLst>
                    <a:ext uri="{FF2B5EF4-FFF2-40B4-BE49-F238E27FC236}">
                      <a16:creationId xmlns:a16="http://schemas.microsoft.com/office/drawing/2014/main" id="{038F2989-B203-47FC-83C6-2C0B2FC8AE5D}"/>
                    </a:ext>
                  </a:extLst>
                </p:cNvPr>
                <p:cNvSpPr/>
                <p:nvPr/>
              </p:nvSpPr>
              <p:spPr>
                <a:xfrm>
                  <a:off x="4672332" y="5591992"/>
                  <a:ext cx="1255461" cy="42780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Anode</a:t>
                  </a:r>
                </a:p>
              </p:txBody>
            </p:sp>
          </p:grpSp>
          <p:cxnSp>
            <p:nvCxnSpPr>
              <p:cNvPr id="445" name="Straight Arrow Connector 444">
                <a:extLst>
                  <a:ext uri="{FF2B5EF4-FFF2-40B4-BE49-F238E27FC236}">
                    <a16:creationId xmlns:a16="http://schemas.microsoft.com/office/drawing/2014/main" id="{876A236A-96A8-475F-9876-C7A427991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7131" y="1371600"/>
                <a:ext cx="2297869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07ECD445-CEBE-428E-AF4B-DA64E6568BDC}"/>
                </a:ext>
              </a:extLst>
            </p:cNvPr>
            <p:cNvSpPr/>
            <p:nvPr/>
          </p:nvSpPr>
          <p:spPr>
            <a:xfrm>
              <a:off x="3657600" y="1019993"/>
              <a:ext cx="1828800" cy="427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E</a:t>
              </a:r>
            </a:p>
          </p:txBody>
        </p:sp>
      </p:grpSp>
      <p:sp>
        <p:nvSpPr>
          <p:cNvPr id="451" name="Rectangle 450">
            <a:extLst>
              <a:ext uri="{FF2B5EF4-FFF2-40B4-BE49-F238E27FC236}">
                <a16:creationId xmlns:a16="http://schemas.microsoft.com/office/drawing/2014/main" id="{BD929824-9C3A-481C-A625-DC08595BE02B}"/>
              </a:ext>
            </a:extLst>
          </p:cNvPr>
          <p:cNvSpPr/>
          <p:nvPr/>
        </p:nvSpPr>
        <p:spPr>
          <a:xfrm>
            <a:off x="5105400" y="1054618"/>
            <a:ext cx="3429000" cy="14699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Monte Carlo: 2D, 3D, </a:t>
            </a:r>
            <a:r>
              <a:rPr lang="en-US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mạng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ngẫu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nhiên</a:t>
            </a:r>
            <a:endParaRPr lang="en-US" sz="2200" b="1" dirty="0">
              <a:solidFill>
                <a:srgbClr val="FF0000"/>
              </a:solidFill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  <a:p>
            <a:endParaRPr lang="en-US" sz="2200" b="1" dirty="0">
              <a:solidFill>
                <a:srgbClr val="FF0000"/>
              </a:solidFill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  <a:p>
            <a:r>
              <a:rPr lang="en-US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Đặc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tr</a:t>
            </a:r>
            <a:r>
              <a:rPr lang="vi-V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ư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ng J-V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21E44-EA8C-4CC9-9FA6-4110112E4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4876800"/>
            <a:ext cx="3340881" cy="15410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F77934-F601-4280-94A3-545E05EFDFD7}"/>
              </a:ext>
            </a:extLst>
          </p:cNvPr>
          <p:cNvSpPr/>
          <p:nvPr/>
        </p:nvSpPr>
        <p:spPr>
          <a:xfrm>
            <a:off x="6172200" y="2667000"/>
            <a:ext cx="381000" cy="457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156D1E-FE4A-42A6-9FAF-AA1784A6F458}"/>
                  </a:ext>
                </a:extLst>
              </p:cNvPr>
              <p:cNvSpPr/>
              <p:nvPr/>
            </p:nvSpPr>
            <p:spPr>
              <a:xfrm>
                <a:off x="9448800" y="2741968"/>
                <a:ext cx="2409249" cy="307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= 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𝑒𝐹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156D1E-FE4A-42A6-9FAF-AA1784A6F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741968"/>
                <a:ext cx="2409249" cy="307264"/>
              </a:xfrm>
              <a:prstGeom prst="rect">
                <a:avLst/>
              </a:prstGeom>
              <a:blipFill>
                <a:blip r:embed="rId8"/>
                <a:stretch>
                  <a:fillRect t="-128000" r="-16456" b="-19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36FB16-47A6-478A-8C23-1244FE37A8DE}"/>
                  </a:ext>
                </a:extLst>
              </p:cNvPr>
              <p:cNvSpPr/>
              <p:nvPr/>
            </p:nvSpPr>
            <p:spPr>
              <a:xfrm>
                <a:off x="9297415" y="1748415"/>
                <a:ext cx="4266184" cy="776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</a:rPr>
                        <m:t>ex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i="0"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sz="12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200" i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2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,  &amp;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1,  &amp;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36FB16-47A6-478A-8C23-1244FE37A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415" y="1748415"/>
                <a:ext cx="4266184" cy="7761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1C953B-7D24-411E-8C7B-CD5A1C81D233}"/>
                  </a:ext>
                </a:extLst>
              </p:cNvPr>
              <p:cNvSpPr/>
              <p:nvPr/>
            </p:nvSpPr>
            <p:spPr>
              <a:xfrm>
                <a:off x="9570690" y="3484706"/>
                <a:ext cx="188788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1C953B-7D24-411E-8C7B-CD5A1C81D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690" y="3484706"/>
                <a:ext cx="1887888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9141A19-391C-449E-BC5C-8A4E2D30461F}"/>
              </a:ext>
            </a:extLst>
          </p:cNvPr>
          <p:cNvGrpSpPr/>
          <p:nvPr/>
        </p:nvGrpSpPr>
        <p:grpSpPr>
          <a:xfrm>
            <a:off x="5029200" y="2590800"/>
            <a:ext cx="3276601" cy="2265787"/>
            <a:chOff x="5029200" y="2590800"/>
            <a:chExt cx="3276601" cy="22657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D1F89A-32E1-4258-AAEF-59D79AECC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9200" y="2590800"/>
              <a:ext cx="2395085" cy="2265787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C7D586D-2A85-4FC5-BA9D-E1705808D20B}"/>
                </a:ext>
              </a:extLst>
            </p:cNvPr>
            <p:cNvSpPr/>
            <p:nvPr/>
          </p:nvSpPr>
          <p:spPr>
            <a:xfrm>
              <a:off x="6226743" y="4114800"/>
              <a:ext cx="2079058" cy="3048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Vi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phân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độ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dẫn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âm</a:t>
              </a:r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50FB8-22DA-4763-AC59-13B65C7981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17" y="4687378"/>
            <a:ext cx="2249633" cy="17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4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Xin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ơ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Thầy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cô</a:t>
            </a: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256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phỏng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đ</a:t>
            </a:r>
            <a:r>
              <a:rPr lang="vi-V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ờng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đặc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 J-V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52400" y="8208"/>
            <a:ext cx="8991600" cy="90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17" name="Rectangle 1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1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977A24-9BD5-46EB-A98B-DDD4EED98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36" y="1654175"/>
            <a:ext cx="6066727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vi-V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ờng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bức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xạ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0" name="Rectangle 19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2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C3A6A1-84D3-449F-99F0-E8245A61046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5890895" cy="39598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68C8B3-62AD-4C0C-BCCC-6C566B998EF4}"/>
                  </a:ext>
                </a:extLst>
              </p:cNvPr>
              <p:cNvSpPr/>
              <p:nvPr/>
            </p:nvSpPr>
            <p:spPr>
              <a:xfrm>
                <a:off x="6096000" y="5468914"/>
                <a:ext cx="2989344" cy="636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68C8B3-62AD-4C0C-BCCC-6C566B998E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468914"/>
                <a:ext cx="2989344" cy="636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52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55" name="Rectangle 54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57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2060" name="Slide Number Placeholder 20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2935AB3-B4F2-4066-9507-0EC359B4F33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76902"/>
            <a:ext cx="5821045" cy="395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265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trở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Rs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17" name="Rectangle 1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1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21" name="Slide Number Placeholder 13"/>
          <p:cNvSpPr txBox="1">
            <a:spLocks/>
          </p:cNvSpPr>
          <p:nvPr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305800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D13BFF-72BE-482F-B717-7D588F6A02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66428"/>
            <a:ext cx="5855970" cy="395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473318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trở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Rsh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E2D543-07C0-48B5-B59E-9DEB45EA965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55" y="1907540"/>
            <a:ext cx="5673090" cy="395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931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9E7852-5AD3-4229-9F8F-3704D89701B4}"/>
              </a:ext>
            </a:extLst>
          </p:cNvPr>
          <p:cNvGrpSpPr/>
          <p:nvPr/>
        </p:nvGrpSpPr>
        <p:grpSpPr>
          <a:xfrm>
            <a:off x="1905000" y="1676400"/>
            <a:ext cx="5286828" cy="4839034"/>
            <a:chOff x="1905000" y="1676400"/>
            <a:chExt cx="5286828" cy="483903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B82856-54A0-46DA-A44B-E80C254BF4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3759" y="1676400"/>
              <a:ext cx="22978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1694CD-6C93-4E71-A358-FE041D389B5B}"/>
                </a:ext>
              </a:extLst>
            </p:cNvPr>
            <p:cNvGrpSpPr/>
            <p:nvPr/>
          </p:nvGrpSpPr>
          <p:grpSpPr>
            <a:xfrm>
              <a:off x="1905000" y="1758975"/>
              <a:ext cx="5286828" cy="4756459"/>
              <a:chOff x="2380344" y="1758975"/>
              <a:chExt cx="5286828" cy="475645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4914DD0-8389-421F-BA08-208C8B1A67A7}"/>
                  </a:ext>
                </a:extLst>
              </p:cNvPr>
              <p:cNvSpPr/>
              <p:nvPr/>
            </p:nvSpPr>
            <p:spPr>
              <a:xfrm>
                <a:off x="2726041" y="1781856"/>
                <a:ext cx="4682488" cy="392353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E8CFEA-4107-4F18-999F-FCE63FE527FA}"/>
                  </a:ext>
                </a:extLst>
              </p:cNvPr>
              <p:cNvGrpSpPr/>
              <p:nvPr/>
            </p:nvGrpSpPr>
            <p:grpSpPr>
              <a:xfrm>
                <a:off x="2380344" y="1758975"/>
                <a:ext cx="5286828" cy="4756459"/>
                <a:chOff x="504372" y="1263341"/>
                <a:chExt cx="5286828" cy="4756459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7E054C25-162B-4696-8598-8B86DD40B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69" y="1263341"/>
                  <a:ext cx="4682488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0BC8B959-BE50-4DD6-99A4-49554E2220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069" y="3392183"/>
                  <a:ext cx="4682488" cy="1828800"/>
                </a:xfrm>
                <a:prstGeom prst="rect">
                  <a:avLst/>
                </a:prstGeom>
              </p:spPr>
            </p:pic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72DD1C82-E292-4312-889F-6D0EFB44BAD3}"/>
                    </a:ext>
                  </a:extLst>
                </p:cNvPr>
                <p:cNvCxnSpPr/>
                <p:nvPr/>
              </p:nvCxnSpPr>
              <p:spPr>
                <a:xfrm>
                  <a:off x="850069" y="5334000"/>
                  <a:ext cx="521531" cy="0"/>
                </a:xfrm>
                <a:prstGeom prst="straightConnector1">
                  <a:avLst/>
                </a:prstGeom>
                <a:ln w="38100">
                  <a:solidFill>
                    <a:srgbClr val="FFFF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24CC160D-CF9E-4CF9-A96A-DD5D9F703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1600" y="5334000"/>
                  <a:ext cx="3593269" cy="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9EC38BE2-C139-436A-AEFF-67399CAAD538}"/>
                    </a:ext>
                  </a:extLst>
                </p:cNvPr>
                <p:cNvCxnSpPr/>
                <p:nvPr/>
              </p:nvCxnSpPr>
              <p:spPr>
                <a:xfrm>
                  <a:off x="4964869" y="5334000"/>
                  <a:ext cx="521531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EDC49CC-4F70-4E63-83F0-D98CC24A0F73}"/>
                    </a:ext>
                  </a:extLst>
                </p:cNvPr>
                <p:cNvSpPr/>
                <p:nvPr/>
              </p:nvSpPr>
              <p:spPr>
                <a:xfrm>
                  <a:off x="2209800" y="5591993"/>
                  <a:ext cx="1981200" cy="427807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0070C0"/>
                      </a:solidFill>
                    </a:rPr>
                    <a:t>P3HT:PCBM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58DA07A-17E8-4FEB-82EB-66C489572E9B}"/>
                    </a:ext>
                  </a:extLst>
                </p:cNvPr>
                <p:cNvSpPr/>
                <p:nvPr/>
              </p:nvSpPr>
              <p:spPr>
                <a:xfrm>
                  <a:off x="504372" y="5591993"/>
                  <a:ext cx="1118868" cy="427807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FF00"/>
                      </a:solidFill>
                    </a:rPr>
                    <a:t>Cathode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B87F749-587E-4B26-BADE-32E2DFC80ABD}"/>
                    </a:ext>
                  </a:extLst>
                </p:cNvPr>
                <p:cNvSpPr/>
                <p:nvPr/>
              </p:nvSpPr>
              <p:spPr>
                <a:xfrm>
                  <a:off x="4672332" y="5591993"/>
                  <a:ext cx="1118868" cy="42780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0000"/>
                      </a:solidFill>
                    </a:rPr>
                    <a:t>Anode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230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0" y="93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trời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hữu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vi-V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ơ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quan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39" name="Rectangle 38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41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1" name="Oval 30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F2172-3B71-4239-B3C1-74596BFDD830}"/>
              </a:ext>
            </a:extLst>
          </p:cNvPr>
          <p:cNvSpPr/>
          <p:nvPr/>
        </p:nvSpPr>
        <p:spPr>
          <a:xfrm>
            <a:off x="292979" y="1695271"/>
            <a:ext cx="63668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1970 polymer </a:t>
            </a:r>
            <a:r>
              <a:rPr lang="en-US" sz="2400" dirty="0" err="1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(Allan J. </a:t>
            </a:r>
            <a:r>
              <a:rPr lang="en-US" sz="2400" dirty="0" err="1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Heeger</a:t>
            </a:r>
            <a:r>
              <a:rPr lang="en-US" sz="24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sz="2400" dirty="0"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1986 PMT </a:t>
            </a:r>
            <a:r>
              <a:rPr lang="en-US" sz="2400" dirty="0" err="1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hữu</a:t>
            </a:r>
            <a:r>
              <a:rPr lang="en-US" sz="24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tiên</a:t>
            </a:r>
            <a:r>
              <a:rPr lang="en-US" sz="2400" dirty="0"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 &lt; 1% (Ching Tang)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1B45AC-6085-4C31-A516-E9149EC2B18C}"/>
              </a:ext>
            </a:extLst>
          </p:cNvPr>
          <p:cNvGrpSpPr/>
          <p:nvPr/>
        </p:nvGrpSpPr>
        <p:grpSpPr>
          <a:xfrm>
            <a:off x="-410175" y="2971800"/>
            <a:ext cx="9554175" cy="3426956"/>
            <a:chOff x="-439964" y="910766"/>
            <a:chExt cx="9554175" cy="34269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43784B5-1D38-4BCE-B4E5-AAA3ACEF8E2A}"/>
                </a:ext>
              </a:extLst>
            </p:cNvPr>
            <p:cNvGrpSpPr/>
            <p:nvPr/>
          </p:nvGrpSpPr>
          <p:grpSpPr>
            <a:xfrm>
              <a:off x="-439964" y="1748966"/>
              <a:ext cx="4114800" cy="2448269"/>
              <a:chOff x="-439964" y="1748966"/>
              <a:chExt cx="4114800" cy="24482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3EF6AC4-0DBB-4363-86B4-97EA71CB6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" y="1748966"/>
                <a:ext cx="2777672" cy="1832434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75F3D8-BF97-458A-80FA-82EA5CDA2D9D}"/>
                  </a:ext>
                </a:extLst>
              </p:cNvPr>
              <p:cNvSpPr txBox="1"/>
              <p:nvPr/>
            </p:nvSpPr>
            <p:spPr>
              <a:xfrm>
                <a:off x="-439964" y="3643237"/>
                <a:ext cx="41148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Nguồn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phát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điện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di </a:t>
                </a:r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động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https://infinitypv.com/</a:t>
                </a:r>
                <a:endParaRPr lang="en-US" sz="12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BB9E081-2437-4728-BFA9-D6EBDACADE16}"/>
                </a:ext>
              </a:extLst>
            </p:cNvPr>
            <p:cNvGrpSpPr/>
            <p:nvPr/>
          </p:nvGrpSpPr>
          <p:grpSpPr>
            <a:xfrm>
              <a:off x="3025140" y="1291766"/>
              <a:ext cx="2918460" cy="2888324"/>
              <a:chOff x="3025140" y="1291766"/>
              <a:chExt cx="2918460" cy="288832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C9AD6EF-B07C-4A08-9F47-FE7A31967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6600" y="1291766"/>
                <a:ext cx="2514600" cy="22860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28AEA88-C05B-4247-AB77-C4916DBA9157}"/>
                  </a:ext>
                </a:extLst>
              </p:cNvPr>
              <p:cNvSpPr txBox="1"/>
              <p:nvPr/>
            </p:nvSpPr>
            <p:spPr>
              <a:xfrm>
                <a:off x="3025140" y="3626092"/>
                <a:ext cx="29184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Áo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pin </a:t>
                </a:r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mặt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trời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https://www.nanowerk.com/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BEF48F-5D1C-49E0-A952-FBCC50DD0798}"/>
                </a:ext>
              </a:extLst>
            </p:cNvPr>
            <p:cNvGrpSpPr/>
            <p:nvPr/>
          </p:nvGrpSpPr>
          <p:grpSpPr>
            <a:xfrm>
              <a:off x="6096000" y="910766"/>
              <a:ext cx="3018211" cy="3426956"/>
              <a:chOff x="6096000" y="910766"/>
              <a:chExt cx="3018211" cy="342695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9282EC5-1A6A-464D-A119-1ED490D9D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910766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CC6794A-21CD-438C-B0BB-9C7811F24B1F}"/>
                  </a:ext>
                </a:extLst>
              </p:cNvPr>
              <p:cNvSpPr txBox="1"/>
              <p:nvPr/>
            </p:nvSpPr>
            <p:spPr>
              <a:xfrm>
                <a:off x="6195751" y="3783724"/>
                <a:ext cx="29184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Tòa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b="1" dirty="0" err="1">
                    <a:latin typeface="Times New Roman" pitchFamily="18" charset="0"/>
                    <a:cs typeface="Times New Roman" pitchFamily="18" charset="0"/>
                  </a:rPr>
                  <a:t>nhà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PMT</a:t>
                </a:r>
              </a:p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https://www.solarpowerworldonline.com/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019594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toán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2A12B-722F-4028-B33F-2C7D2D867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72" y="1595218"/>
            <a:ext cx="2925256" cy="45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92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Vai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trò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đệm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A5CE6-1839-469B-965B-C83CD266E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0" y="1834800"/>
            <a:ext cx="8289999" cy="40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96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Mang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E0C55-E730-4836-9E69-025B2AD59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7522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CBB6C6-EE99-451C-BD67-8E84F305FBC6}"/>
              </a:ext>
            </a:extLst>
          </p:cNvPr>
          <p:cNvSpPr txBox="1"/>
          <p:nvPr/>
        </p:nvSpPr>
        <p:spPr>
          <a:xfrm>
            <a:off x="2362200" y="5334000"/>
            <a:ext cx="4405036" cy="10156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(19.6604; 12.9505)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2D (20x20 nm)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sqrt(10)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D40273-578B-49D6-9EF1-6970C41D477A}"/>
              </a:ext>
            </a:extLst>
          </p:cNvPr>
          <p:cNvCxnSpPr>
            <a:cxnSpLocks/>
          </p:cNvCxnSpPr>
          <p:nvPr/>
        </p:nvCxnSpPr>
        <p:spPr>
          <a:xfrm flipH="1">
            <a:off x="8839200" y="2584136"/>
            <a:ext cx="152400" cy="228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502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9779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Mang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97C802-51A2-4C0F-BFBB-A0F21C30CA81}"/>
              </a:ext>
            </a:extLst>
          </p:cNvPr>
          <p:cNvGrpSpPr>
            <a:grpSpLocks noChangeAspect="1"/>
          </p:cNvGrpSpPr>
          <p:nvPr/>
        </p:nvGrpSpPr>
        <p:grpSpPr>
          <a:xfrm>
            <a:off x="-967102" y="1610985"/>
            <a:ext cx="11078203" cy="4572000"/>
            <a:chOff x="-452579" y="140856"/>
            <a:chExt cx="13293843" cy="54864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D8011FA-2F51-4534-BB6F-C6EB6CC7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2579" y="140856"/>
              <a:ext cx="7100047" cy="5486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C26843-D6FA-4412-A177-5BA40C23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217" y="140856"/>
              <a:ext cx="7100047" cy="548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948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DBB014-5B1E-4B54-995B-390B48443D10}"/>
              </a:ext>
            </a:extLst>
          </p:cNvPr>
          <p:cNvGrpSpPr/>
          <p:nvPr/>
        </p:nvGrpSpPr>
        <p:grpSpPr>
          <a:xfrm>
            <a:off x="-1447801" y="1202112"/>
            <a:ext cx="11212607" cy="9173557"/>
            <a:chOff x="-1447801" y="1202112"/>
            <a:chExt cx="11212607" cy="91735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7D780C-7A04-4868-8232-18EAD1E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47800" y="1235695"/>
              <a:ext cx="5916705" cy="457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E10DE1-86E6-4A45-B82C-9C5A79D7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1240703"/>
              <a:ext cx="5916706" cy="457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CD3060-0546-435A-A843-AA0983C1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47801" y="5798661"/>
              <a:ext cx="5916706" cy="4572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6761A7-F8E6-4042-8CD5-D4F397E4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100" y="5803669"/>
              <a:ext cx="5916706" cy="4572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F3B353-CD76-4649-9FAC-33113870AF6E}"/>
                </a:ext>
              </a:extLst>
            </p:cNvPr>
            <p:cNvSpPr txBox="1"/>
            <p:nvPr/>
          </p:nvSpPr>
          <p:spPr>
            <a:xfrm>
              <a:off x="-1295400" y="1202112"/>
              <a:ext cx="438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336377-96AE-4DA2-83DE-3F2C6BDB66FE}"/>
                </a:ext>
              </a:extLst>
            </p:cNvPr>
            <p:cNvSpPr txBox="1"/>
            <p:nvPr/>
          </p:nvSpPr>
          <p:spPr>
            <a:xfrm>
              <a:off x="3962400" y="1202112"/>
              <a:ext cx="438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1DEE38-3A68-4E9E-B932-030E9C4458CB}"/>
                </a:ext>
              </a:extLst>
            </p:cNvPr>
            <p:cNvSpPr txBox="1"/>
            <p:nvPr/>
          </p:nvSpPr>
          <p:spPr>
            <a:xfrm>
              <a:off x="-1295400" y="5622305"/>
              <a:ext cx="438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24BF8D-FDBF-49EC-BA0F-CE34ADD982B9}"/>
                </a:ext>
              </a:extLst>
            </p:cNvPr>
            <p:cNvSpPr txBox="1"/>
            <p:nvPr/>
          </p:nvSpPr>
          <p:spPr>
            <a:xfrm>
              <a:off x="3924300" y="5622305"/>
              <a:ext cx="438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013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NiO</a:t>
            </a:r>
            <a:endParaRPr lang="en-US" sz="32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D6F075-04D9-4D73-A805-95BE273808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2602" y="2743200"/>
            <a:ext cx="6401962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FDB61-FCC7-4D28-B227-EC3870078B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43200"/>
            <a:ext cx="6401961" cy="4572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F7BF81-EA8D-4FCC-BB29-4E2854F54067}"/>
              </a:ext>
            </a:extLst>
          </p:cNvPr>
          <p:cNvSpPr txBox="1"/>
          <p:nvPr/>
        </p:nvSpPr>
        <p:spPr>
          <a:xfrm>
            <a:off x="-1865744" y="2819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DE7FA6-CD82-4FD6-84A3-F65631D6BE52}"/>
              </a:ext>
            </a:extLst>
          </p:cNvPr>
          <p:cNvSpPr txBox="1"/>
          <p:nvPr/>
        </p:nvSpPr>
        <p:spPr>
          <a:xfrm>
            <a:off x="3810000" y="2819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3393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7CA54-5887-4766-A401-DDFAB64D3F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733" y="1481449"/>
            <a:ext cx="6401962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A031A-F034-4896-B935-C24916AD29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21" y="1509905"/>
            <a:ext cx="6401962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680709-2517-482E-850C-EBD0A1D94043}"/>
              </a:ext>
            </a:extLst>
          </p:cNvPr>
          <p:cNvSpPr txBox="1"/>
          <p:nvPr/>
        </p:nvSpPr>
        <p:spPr>
          <a:xfrm>
            <a:off x="-2514600" y="161038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95FC7-2FC0-4DE4-99A9-95855067D107}"/>
              </a:ext>
            </a:extLst>
          </p:cNvPr>
          <p:cNvSpPr txBox="1"/>
          <p:nvPr/>
        </p:nvSpPr>
        <p:spPr>
          <a:xfrm>
            <a:off x="3658762" y="161038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71548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thảo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luận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6780AD-7A71-40BD-9EC6-E5460FA72457}"/>
              </a:ext>
            </a:extLst>
          </p:cNvPr>
          <p:cNvGrpSpPr/>
          <p:nvPr/>
        </p:nvGrpSpPr>
        <p:grpSpPr>
          <a:xfrm>
            <a:off x="-3276600" y="-76200"/>
            <a:ext cx="13300441" cy="7258961"/>
            <a:chOff x="-2371175" y="1480381"/>
            <a:chExt cx="13300441" cy="72589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18BB80C-741A-4C23-8520-49423899D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1165" y="1524209"/>
              <a:ext cx="4733365" cy="36576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F626E7-B03A-4490-A4D2-267A5D6A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035" y="1480381"/>
              <a:ext cx="4733365" cy="3657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2BA61C-847C-47BC-A714-E98171C77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480381"/>
              <a:ext cx="4733365" cy="3657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DDC1D4-2339-4616-BE23-73F789299552}"/>
                </a:ext>
              </a:extLst>
            </p:cNvPr>
            <p:cNvSpPr txBox="1"/>
            <p:nvPr/>
          </p:nvSpPr>
          <p:spPr>
            <a:xfrm>
              <a:off x="-2286000" y="1515424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051748-0A9E-4098-AE81-B1F8764F690B}"/>
                </a:ext>
              </a:extLst>
            </p:cNvPr>
            <p:cNvSpPr txBox="1"/>
            <p:nvPr/>
          </p:nvSpPr>
          <p:spPr>
            <a:xfrm>
              <a:off x="1824959" y="1582964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39FF3-8AF8-498D-88A1-3217983AB7C7}"/>
                </a:ext>
              </a:extLst>
            </p:cNvPr>
            <p:cNvSpPr txBox="1"/>
            <p:nvPr/>
          </p:nvSpPr>
          <p:spPr>
            <a:xfrm>
              <a:off x="6078721" y="1582964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9FCCDE-8C44-45DF-829D-0BCBBEF1F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1175" y="5081742"/>
              <a:ext cx="4733365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59D206-50C8-4893-ABB2-B8485F510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959" y="5072957"/>
              <a:ext cx="4733365" cy="3657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88F3678-BAF7-4500-9343-102E7235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901" y="5081742"/>
              <a:ext cx="4733365" cy="36576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93B3E-B074-43DC-A113-4BAF10B303D9}"/>
                </a:ext>
              </a:extLst>
            </p:cNvPr>
            <p:cNvSpPr txBox="1"/>
            <p:nvPr/>
          </p:nvSpPr>
          <p:spPr>
            <a:xfrm>
              <a:off x="-2286000" y="5003902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DDEF14-7CAF-471F-8181-A2DDB96182A5}"/>
                </a:ext>
              </a:extLst>
            </p:cNvPr>
            <p:cNvSpPr txBox="1"/>
            <p:nvPr/>
          </p:nvSpPr>
          <p:spPr>
            <a:xfrm>
              <a:off x="1905000" y="4998039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25C43A-54AF-4473-BC57-738967657307}"/>
                </a:ext>
              </a:extLst>
            </p:cNvPr>
            <p:cNvSpPr txBox="1"/>
            <p:nvPr/>
          </p:nvSpPr>
          <p:spPr>
            <a:xfrm>
              <a:off x="6119701" y="4961159"/>
              <a:ext cx="60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634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3700" y="2908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m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61F1AD-0D42-4EAD-831E-66ADB7B926E4}"/>
              </a:ext>
            </a:extLst>
          </p:cNvPr>
          <p:cNvGrpSpPr/>
          <p:nvPr/>
        </p:nvGrpSpPr>
        <p:grpSpPr>
          <a:xfrm>
            <a:off x="-708840" y="1096139"/>
            <a:ext cx="13495800" cy="4577146"/>
            <a:chOff x="-708840" y="1096139"/>
            <a:chExt cx="13495800" cy="45771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8A2520-2E2D-4770-B3F4-7B3BBBA54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960" y="1184716"/>
              <a:ext cx="9000000" cy="448856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E61FF19-F0B2-4341-893E-61221D05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8840" y="1184715"/>
              <a:ext cx="7422232" cy="4488569"/>
            </a:xfrm>
            <a:prstGeom prst="rect">
              <a:avLst/>
            </a:prstGeom>
          </p:spPr>
        </p:pic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F427A995-3162-44D5-88C3-B013FACEB0B6}"/>
                </a:ext>
              </a:extLst>
            </p:cNvPr>
            <p:cNvSpPr txBox="1">
              <a:spLocks/>
            </p:cNvSpPr>
            <p:nvPr/>
          </p:nvSpPr>
          <p:spPr>
            <a:xfrm>
              <a:off x="6645872" y="1096139"/>
              <a:ext cx="417688" cy="42786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675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000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27" name="Rectangle 26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29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24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A9BFC5-B44F-4AE9-8AD5-3E833A42EDBD}"/>
              </a:ext>
            </a:extLst>
          </p:cNvPr>
          <p:cNvGrpSpPr/>
          <p:nvPr/>
        </p:nvGrpSpPr>
        <p:grpSpPr>
          <a:xfrm>
            <a:off x="152400" y="1507435"/>
            <a:ext cx="9976365" cy="2973696"/>
            <a:chOff x="152400" y="1507435"/>
            <a:chExt cx="9976365" cy="2973696"/>
          </a:xfrm>
        </p:grpSpPr>
        <p:sp>
          <p:nvSpPr>
            <p:cNvPr id="2" name="TextBox 1"/>
            <p:cNvSpPr txBox="1"/>
            <p:nvPr/>
          </p:nvSpPr>
          <p:spPr>
            <a:xfrm>
              <a:off x="1663700" y="29083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1 </a:t>
              </a:r>
              <a:r>
                <a:rPr lang="en-US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m</a:t>
              </a:r>
              <a:endPara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67D7BE-C676-4C2F-AC85-7893D9D5B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2400" y="1721366"/>
              <a:ext cx="3975950" cy="274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BB87A7-DA36-4D98-A3C0-E50C16B90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7644" y="1737931"/>
              <a:ext cx="5551121" cy="274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B042A4FF-AF1F-413F-95CF-491A3D0A38F2}"/>
                </a:ext>
              </a:extLst>
            </p:cNvPr>
            <p:cNvSpPr txBox="1">
              <a:spLocks/>
            </p:cNvSpPr>
            <p:nvPr/>
          </p:nvSpPr>
          <p:spPr>
            <a:xfrm>
              <a:off x="5105400" y="1524000"/>
              <a:ext cx="417688" cy="42786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b)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A72BEF6-E3C9-4109-A4B2-1F80F3133B4E}"/>
                </a:ext>
              </a:extLst>
            </p:cNvPr>
            <p:cNvSpPr txBox="1">
              <a:spLocks/>
            </p:cNvSpPr>
            <p:nvPr/>
          </p:nvSpPr>
          <p:spPr>
            <a:xfrm>
              <a:off x="914400" y="1507435"/>
              <a:ext cx="417688" cy="42786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675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68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quan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965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trời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hữu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vi-V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ơ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25074" y="4393591"/>
            <a:ext cx="5494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2400" i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2514600" y="1524000"/>
            <a:ext cx="4191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15" name="Rectangle 14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17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9EF016-7BA8-458F-924B-D0880FBCC037}"/>
              </a:ext>
            </a:extLst>
          </p:cNvPr>
          <p:cNvGrpSpPr/>
          <p:nvPr/>
        </p:nvGrpSpPr>
        <p:grpSpPr>
          <a:xfrm>
            <a:off x="2514600" y="1676400"/>
            <a:ext cx="4343400" cy="2741721"/>
            <a:chOff x="2209800" y="1084103"/>
            <a:chExt cx="4343400" cy="27417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A4F2BD-070F-4B7C-9AEA-36D5B77450C6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1785847"/>
              <a:ext cx="4343400" cy="2039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68856E-7887-422C-82F0-8FE1F988E88D}"/>
                </a:ext>
              </a:extLst>
            </p:cNvPr>
            <p:cNvSpPr txBox="1"/>
            <p:nvPr/>
          </p:nvSpPr>
          <p:spPr>
            <a:xfrm>
              <a:off x="2438400" y="1084103"/>
              <a:ext cx="4114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Số</a:t>
              </a: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bài</a:t>
              </a: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công</a:t>
              </a: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bố</a:t>
              </a: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và</a:t>
              </a: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hiệu</a:t>
              </a: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suất</a:t>
              </a: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 PMT qua </a:t>
              </a:r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các</a:t>
              </a: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năm</a:t>
              </a:r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quan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965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PMT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hữu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15" name="Rectangle 14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17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40312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09893D-907D-44EC-B4D0-B9D652430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82" y="1600200"/>
            <a:ext cx="2057400" cy="152675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56D79D8-B978-431A-AFDB-AEE51464F023}"/>
              </a:ext>
            </a:extLst>
          </p:cNvPr>
          <p:cNvGrpSpPr/>
          <p:nvPr/>
        </p:nvGrpSpPr>
        <p:grpSpPr>
          <a:xfrm>
            <a:off x="3710172" y="1638137"/>
            <a:ext cx="3986028" cy="2547553"/>
            <a:chOff x="3710172" y="1638137"/>
            <a:chExt cx="3986028" cy="2547553"/>
          </a:xfrm>
        </p:grpSpPr>
        <p:sp>
          <p:nvSpPr>
            <p:cNvPr id="11" name="Arrow: Notched Right 10">
              <a:extLst>
                <a:ext uri="{FF2B5EF4-FFF2-40B4-BE49-F238E27FC236}">
                  <a16:creationId xmlns:a16="http://schemas.microsoft.com/office/drawing/2014/main" id="{5DCEEA41-D951-4B83-B7DA-DDA5856C0172}"/>
                </a:ext>
              </a:extLst>
            </p:cNvPr>
            <p:cNvSpPr/>
            <p:nvPr/>
          </p:nvSpPr>
          <p:spPr>
            <a:xfrm>
              <a:off x="3710172" y="2148271"/>
              <a:ext cx="1371600" cy="427860"/>
            </a:xfrm>
            <a:prstGeom prst="notched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D6E45D-59EC-4B98-946E-D4AF3965B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455" y="1638137"/>
              <a:ext cx="2124745" cy="2547553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BD59125-C21C-490B-8E00-4CA5D331B7F6}"/>
              </a:ext>
            </a:extLst>
          </p:cNvPr>
          <p:cNvSpPr/>
          <p:nvPr/>
        </p:nvSpPr>
        <p:spPr>
          <a:xfrm>
            <a:off x="2919069" y="3200400"/>
            <a:ext cx="2514600" cy="92332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α: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hấp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thụ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quang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L</a:t>
            </a:r>
            <a:r>
              <a:rPr lang="en-US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D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Độ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dài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khuếch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tán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(10-20 nm)</a:t>
            </a:r>
            <a:endParaRPr lang="en-US" b="1" baseline="-25000" dirty="0">
              <a:solidFill>
                <a:schemeClr val="tx1"/>
              </a:solidFill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E718E7F-CE34-4224-98B5-3EA723E55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6355" y="3013094"/>
            <a:ext cx="1061498" cy="1279018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41B6522-C329-4E0A-BDCB-0531ED6572D8}"/>
              </a:ext>
            </a:extLst>
          </p:cNvPr>
          <p:cNvGrpSpPr/>
          <p:nvPr/>
        </p:nvGrpSpPr>
        <p:grpSpPr>
          <a:xfrm>
            <a:off x="76200" y="4114800"/>
            <a:ext cx="8839200" cy="2286000"/>
            <a:chOff x="76200" y="4114800"/>
            <a:chExt cx="8839200" cy="2286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DB1E2FB-ABA3-4B21-84D1-DD67F1278110}"/>
                </a:ext>
              </a:extLst>
            </p:cNvPr>
            <p:cNvSpPr/>
            <p:nvPr/>
          </p:nvSpPr>
          <p:spPr>
            <a:xfrm>
              <a:off x="5424830" y="4387228"/>
              <a:ext cx="3490570" cy="201261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Vai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trò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lớp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đệm</a:t>
              </a:r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  <a:p>
              <a:pPr algn="ctr"/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Cải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thiện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chất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l</a:t>
              </a:r>
              <a:r>
                <a:rPr lang="vi-V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ư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ợng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điện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cực</a:t>
              </a:r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Cải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thiện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khả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năng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truyền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dẫn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và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tách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hạt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tải</a:t>
              </a:r>
              <a:endPara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Cải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thiện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độ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bền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pin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D6FE8E5-6CCD-49A2-ADC3-5C23F9BE6A8D}"/>
                </a:ext>
              </a:extLst>
            </p:cNvPr>
            <p:cNvGrpSpPr/>
            <p:nvPr/>
          </p:nvGrpSpPr>
          <p:grpSpPr>
            <a:xfrm>
              <a:off x="76200" y="4114800"/>
              <a:ext cx="5181600" cy="2286000"/>
              <a:chOff x="76200" y="4114800"/>
              <a:chExt cx="5181600" cy="228600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4CEA111-5CE3-4B37-B855-1734816BAFF1}"/>
                  </a:ext>
                </a:extLst>
              </p:cNvPr>
              <p:cNvGrpSpPr/>
              <p:nvPr/>
            </p:nvGrpSpPr>
            <p:grpSpPr>
              <a:xfrm>
                <a:off x="76200" y="4114800"/>
                <a:ext cx="5181600" cy="2286000"/>
                <a:chOff x="76200" y="4114800"/>
                <a:chExt cx="5181600" cy="2286000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B703376-F083-4469-B025-1826796C5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00" y="4114800"/>
                  <a:ext cx="2787938" cy="2286000"/>
                </a:xfrm>
                <a:prstGeom prst="rect">
                  <a:avLst/>
                </a:prstGeom>
              </p:spPr>
            </p:pic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34FC941-D67C-436F-BC8C-A372C7A41B6B}"/>
                    </a:ext>
                  </a:extLst>
                </p:cNvPr>
                <p:cNvSpPr/>
                <p:nvPr/>
              </p:nvSpPr>
              <p:spPr>
                <a:xfrm>
                  <a:off x="2743200" y="5029200"/>
                  <a:ext cx="2514600" cy="92333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Đặc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</a:t>
                  </a:r>
                  <a:r>
                    <a:rPr lang="vi-V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ư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ng J-V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với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LK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không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có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lớp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đệm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và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có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lớp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b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đệm</a:t>
                  </a:r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[G. Wang 2014]</a:t>
                  </a:r>
                </a:p>
              </p:txBody>
            </p: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8851087-D9F1-4E1E-968F-3759A159FDEB}"/>
                  </a:ext>
                </a:extLst>
              </p:cNvPr>
              <p:cNvSpPr/>
              <p:nvPr/>
            </p:nvSpPr>
            <p:spPr>
              <a:xfrm>
                <a:off x="2133600" y="5313402"/>
                <a:ext cx="56938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2.89 %</a:t>
                </a:r>
              </a:p>
              <a:p>
                <a:r>
                  <a:rPr lang="en-US" sz="10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3.42 %</a:t>
                </a:r>
              </a:p>
              <a:p>
                <a:r>
                  <a:rPr lang="en-US" sz="1000" b="1" dirty="0">
                    <a:solidFill>
                      <a:srgbClr val="FF0000"/>
                    </a:solidFill>
                  </a:rPr>
                  <a:t>3.92 %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77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quan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965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15" name="Rectangle 14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17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4C879-8DA9-4F0D-9203-53579AC1E50F}"/>
              </a:ext>
            </a:extLst>
          </p:cNvPr>
          <p:cNvGrpSpPr/>
          <p:nvPr/>
        </p:nvGrpSpPr>
        <p:grpSpPr>
          <a:xfrm>
            <a:off x="609600" y="2145362"/>
            <a:ext cx="2924629" cy="3533393"/>
            <a:chOff x="5345793" y="1809250"/>
            <a:chExt cx="2924629" cy="353339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7B7B6F5-2942-4C8F-BC30-7149BF97B929}"/>
                </a:ext>
              </a:extLst>
            </p:cNvPr>
            <p:cNvGrpSpPr/>
            <p:nvPr/>
          </p:nvGrpSpPr>
          <p:grpSpPr>
            <a:xfrm>
              <a:off x="5345793" y="1809250"/>
              <a:ext cx="2924628" cy="3533393"/>
              <a:chOff x="545193" y="2095657"/>
              <a:chExt cx="2924628" cy="3533393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B489E36-B18E-4BE1-BB27-D09DE30AA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995" y="3198240"/>
                <a:ext cx="2591025" cy="133481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9EAE92E-4DB7-437F-8D4A-14793C3DCF71}"/>
                  </a:ext>
                </a:extLst>
              </p:cNvPr>
              <p:cNvSpPr/>
              <p:nvPr/>
            </p:nvSpPr>
            <p:spPr>
              <a:xfrm>
                <a:off x="545193" y="2095657"/>
                <a:ext cx="2924628" cy="5517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" panose="020B0500000000000000" pitchFamily="34" charset="0"/>
                    <a:cs typeface="Times New Roman" panose="02020603050405020304" pitchFamily="18" charset="0"/>
                  </a:rPr>
                  <a:t>Anode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C0F4E48-3960-4E5B-AAFD-084B7160D02D}"/>
                  </a:ext>
                </a:extLst>
              </p:cNvPr>
              <p:cNvSpPr/>
              <p:nvPr/>
            </p:nvSpPr>
            <p:spPr>
              <a:xfrm>
                <a:off x="545193" y="5077257"/>
                <a:ext cx="2924628" cy="55179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Cathode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62D8563-EFB5-41BD-86B4-5D677C78CD2E}"/>
                  </a:ext>
                </a:extLst>
              </p:cNvPr>
              <p:cNvSpPr/>
              <p:nvPr/>
            </p:nvSpPr>
            <p:spPr>
              <a:xfrm>
                <a:off x="1007801" y="3513120"/>
                <a:ext cx="211307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Lớp</a:t>
                </a:r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hoạt</a:t>
                </a:r>
                <a:r>
                  <a:rPr lang="en-US" sz="2200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err="1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quang</a:t>
                </a:r>
                <a:endParaRPr lang="en-US" sz="22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0D1D44-FF10-443F-911E-F721976191C4}"/>
                </a:ext>
              </a:extLst>
            </p:cNvPr>
            <p:cNvSpPr/>
            <p:nvPr/>
          </p:nvSpPr>
          <p:spPr>
            <a:xfrm>
              <a:off x="5345794" y="2358508"/>
              <a:ext cx="2924628" cy="5517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Lớp</a:t>
              </a: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đệm</a:t>
              </a: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anode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50167C0-14D4-4AA2-8BAE-784D2BBCFD36}"/>
                </a:ext>
              </a:extLst>
            </p:cNvPr>
            <p:cNvSpPr/>
            <p:nvPr/>
          </p:nvSpPr>
          <p:spPr>
            <a:xfrm>
              <a:off x="5345793" y="4245735"/>
              <a:ext cx="2924628" cy="5517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Lớp</a:t>
              </a: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đệm</a:t>
              </a: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 cathode</a:t>
              </a:r>
            </a:p>
          </p:txBody>
        </p:sp>
      </p:grp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4570387-AFA2-4DDF-907E-F71A13BFE4A4}"/>
              </a:ext>
            </a:extLst>
          </p:cNvPr>
          <p:cNvSpPr/>
          <p:nvPr/>
        </p:nvSpPr>
        <p:spPr>
          <a:xfrm>
            <a:off x="3834963" y="3698187"/>
            <a:ext cx="1041837" cy="369322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62506E-24E4-4591-A988-7C425B0A795C}"/>
              </a:ext>
            </a:extLst>
          </p:cNvPr>
          <p:cNvGrpSpPr/>
          <p:nvPr/>
        </p:nvGrpSpPr>
        <p:grpSpPr>
          <a:xfrm>
            <a:off x="5038616" y="2895600"/>
            <a:ext cx="4054147" cy="1828800"/>
            <a:chOff x="4480252" y="2819400"/>
            <a:chExt cx="4054147" cy="1828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98F26F-E655-4C6F-B284-8FECD612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354" y="2819400"/>
              <a:ext cx="3316045" cy="18288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E93928-F8D6-4267-9749-8D43EC92786E}"/>
                </a:ext>
              </a:extLst>
            </p:cNvPr>
            <p:cNvSpPr/>
            <p:nvPr/>
          </p:nvSpPr>
          <p:spPr>
            <a:xfrm>
              <a:off x="4480252" y="3995689"/>
              <a:ext cx="1082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Acceptor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09C3BE1-AA62-4EF4-9204-DF218FC622CF}"/>
                </a:ext>
              </a:extLst>
            </p:cNvPr>
            <p:cNvSpPr/>
            <p:nvPr/>
          </p:nvSpPr>
          <p:spPr>
            <a:xfrm>
              <a:off x="4480252" y="3200400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Donor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E92FF1C-D57C-426F-885A-333243EDE85F}"/>
              </a:ext>
            </a:extLst>
          </p:cNvPr>
          <p:cNvSpPr/>
          <p:nvPr/>
        </p:nvSpPr>
        <p:spPr>
          <a:xfrm>
            <a:off x="4901763" y="2195716"/>
            <a:ext cx="4242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PEDOT: PSS; PHEDOT; PFT: TSPP; PTFE; V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MO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ReO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DE00A3-5D44-4F1B-803E-1219DA6E7C31}"/>
              </a:ext>
            </a:extLst>
          </p:cNvPr>
          <p:cNvSpPr/>
          <p:nvPr/>
        </p:nvSpPr>
        <p:spPr>
          <a:xfrm>
            <a:off x="5334000" y="4964668"/>
            <a:ext cx="352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ea typeface="Arial Unicode MS"/>
              </a:rPr>
              <a:t>LiF</a:t>
            </a:r>
            <a:r>
              <a:rPr lang="en-US" b="1" dirty="0">
                <a:latin typeface="Times New Roman" panose="02020603050405020304" pitchFamily="18" charset="0"/>
                <a:ea typeface="Arial Unicode MS"/>
              </a:rPr>
              <a:t>; LiCoO</a:t>
            </a:r>
            <a:r>
              <a:rPr lang="en-US" b="1" baseline="-25000" dirty="0">
                <a:latin typeface="Times New Roman" panose="02020603050405020304" pitchFamily="18" charset="0"/>
                <a:ea typeface="Arial Unicode MS"/>
              </a:rPr>
              <a:t>2</a:t>
            </a:r>
            <a:r>
              <a:rPr lang="en-US" b="1" dirty="0">
                <a:latin typeface="Times New Roman" panose="02020603050405020304" pitchFamily="18" charset="0"/>
                <a:ea typeface="Arial Unicode MS"/>
              </a:rPr>
              <a:t>; Cs</a:t>
            </a:r>
            <a:r>
              <a:rPr lang="en-US" b="1" baseline="-25000" dirty="0">
                <a:latin typeface="Times New Roman" panose="02020603050405020304" pitchFamily="18" charset="0"/>
                <a:ea typeface="Arial Unicode MS"/>
              </a:rPr>
              <a:t>2</a:t>
            </a:r>
            <a:r>
              <a:rPr lang="en-US" b="1" dirty="0">
                <a:latin typeface="Times New Roman" panose="02020603050405020304" pitchFamily="18" charset="0"/>
                <a:ea typeface="Arial Unicode MS"/>
              </a:rPr>
              <a:t>CO</a:t>
            </a:r>
            <a:r>
              <a:rPr lang="en-US" b="1" baseline="-25000" dirty="0">
                <a:latin typeface="Times New Roman" panose="02020603050405020304" pitchFamily="18" charset="0"/>
                <a:ea typeface="Arial Unicode MS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Arial Unicode MS"/>
              </a:rPr>
              <a:t>; </a:t>
            </a:r>
            <a:r>
              <a:rPr lang="en-US" b="1" dirty="0" err="1">
                <a:latin typeface="Times New Roman" panose="02020603050405020304" pitchFamily="18" charset="0"/>
                <a:ea typeface="Arial Unicode MS"/>
              </a:rPr>
              <a:t>TiO</a:t>
            </a:r>
            <a:r>
              <a:rPr lang="en-US" b="1" baseline="-25000" dirty="0" err="1">
                <a:latin typeface="Times New Roman" panose="02020603050405020304" pitchFamily="18" charset="0"/>
                <a:ea typeface="Arial Unicode MS"/>
              </a:rPr>
              <a:t>x</a:t>
            </a:r>
            <a:r>
              <a:rPr lang="en-US" b="1" dirty="0">
                <a:latin typeface="Times New Roman" panose="02020603050405020304" pitchFamily="18" charset="0"/>
                <a:ea typeface="Arial Unicode MS"/>
              </a:rPr>
              <a:t>; </a:t>
            </a:r>
            <a:r>
              <a:rPr lang="en-US" b="1" dirty="0" err="1">
                <a:latin typeface="Times New Roman" panose="02020603050405020304" pitchFamily="18" charset="0"/>
                <a:ea typeface="Arial Unicode MS"/>
              </a:rPr>
              <a:t>ZnO</a:t>
            </a:r>
            <a:endParaRPr 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B619798-D5AF-40D2-975B-D9C5ACF9068F}"/>
              </a:ext>
            </a:extLst>
          </p:cNvPr>
          <p:cNvSpPr/>
          <p:nvPr/>
        </p:nvSpPr>
        <p:spPr>
          <a:xfrm>
            <a:off x="6755546" y="2937175"/>
            <a:ext cx="813043" cy="1863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quan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965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Vật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P3HT:PCBM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15" name="Rectangle 14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17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92FF1C-D57C-426F-885A-333243EDE85F}"/>
              </a:ext>
            </a:extLst>
          </p:cNvPr>
          <p:cNvSpPr/>
          <p:nvPr/>
        </p:nvSpPr>
        <p:spPr>
          <a:xfrm>
            <a:off x="533400" y="4847272"/>
            <a:ext cx="3452040" cy="1477328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P3HT/PCBM 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ủ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min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ủ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s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ng);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ủ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min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[Chen 2011]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816AD-CD9A-4038-8EA5-CAD9FAE212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4" y="1746944"/>
            <a:ext cx="3611326" cy="29178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494C34-BA1D-4E87-9833-374D32116383}"/>
              </a:ext>
            </a:extLst>
          </p:cNvPr>
          <p:cNvSpPr/>
          <p:nvPr/>
        </p:nvSpPr>
        <p:spPr>
          <a:xfrm>
            <a:off x="4702628" y="2480608"/>
            <a:ext cx="3907972" cy="2308324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cấm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72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0" y="93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PMT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hữu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quan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39" name="Rectangle 38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41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24" name="Oval 23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239F55-D937-46FB-AC4A-1114C2196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2" y="2237492"/>
            <a:ext cx="7467588" cy="304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21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0" y="93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Đặc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 J-V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đệm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362200" y="1524000"/>
            <a:ext cx="44958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52400" y="8208"/>
            <a:ext cx="8991600" cy="9061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quan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6435425"/>
            <a:ext cx="9144000" cy="437089"/>
            <a:chOff x="0" y="6435425"/>
            <a:chExt cx="9144000" cy="437089"/>
          </a:xfrm>
        </p:grpSpPr>
        <p:sp>
          <p:nvSpPr>
            <p:cNvPr id="39" name="Rectangle 38"/>
            <p:cNvSpPr/>
            <p:nvPr/>
          </p:nvSpPr>
          <p:spPr>
            <a:xfrm>
              <a:off x="0" y="6435425"/>
              <a:ext cx="9144000" cy="4278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85800" y="6476385"/>
              <a:ext cx="8458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Faculty of Engineering and Nanotechnology, UET, VNU.</a:t>
              </a:r>
            </a:p>
          </p:txBody>
        </p:sp>
        <p:pic>
          <p:nvPicPr>
            <p:cNvPr id="41" name="Picture 2" descr="C:\Users\Dat\Desktop\uet_logo.png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587" y="6449729"/>
              <a:ext cx="422785" cy="422785"/>
            </a:xfrm>
            <a:prstGeom prst="rect">
              <a:avLst/>
            </a:prstGeom>
            <a:noFill/>
          </p:spPr>
        </p:pic>
      </p:grpSp>
      <p:sp>
        <p:nvSpPr>
          <p:cNvPr id="24" name="Oval 23"/>
          <p:cNvSpPr/>
          <p:nvPr/>
        </p:nvSpPr>
        <p:spPr>
          <a:xfrm>
            <a:off x="8251372" y="6464453"/>
            <a:ext cx="457200" cy="381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4"/>
          <p:cNvSpPr txBox="1">
            <a:spLocks/>
          </p:cNvSpPr>
          <p:nvPr/>
        </p:nvSpPr>
        <p:spPr>
          <a:xfrm>
            <a:off x="7848600" y="6435425"/>
            <a:ext cx="1295400" cy="42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70088" y="6324600"/>
            <a:ext cx="5316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37F9FF-1F98-4E15-A562-9BD5195AB0BA}"/>
              </a:ext>
            </a:extLst>
          </p:cNvPr>
          <p:cNvGrpSpPr/>
          <p:nvPr/>
        </p:nvGrpSpPr>
        <p:grpSpPr>
          <a:xfrm>
            <a:off x="76200" y="1603076"/>
            <a:ext cx="4572000" cy="4721524"/>
            <a:chOff x="76200" y="1603076"/>
            <a:chExt cx="4572000" cy="47215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18FCEC-534A-4668-9088-E3904A447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395" y="1603076"/>
              <a:ext cx="4318605" cy="32189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0AC33C-54FD-422A-9A5D-0B4E841D2679}"/>
                </a:ext>
              </a:extLst>
            </p:cNvPr>
            <p:cNvSpPr txBox="1"/>
            <p:nvPr/>
          </p:nvSpPr>
          <p:spPr>
            <a:xfrm>
              <a:off x="76200" y="4754940"/>
              <a:ext cx="4572000" cy="15696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Đặc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tr</a:t>
              </a:r>
              <a:r>
                <a:rPr lang="vi-VN" sz="1600" b="1" dirty="0">
                  <a:latin typeface="Times New Roman" pitchFamily="18" charset="0"/>
                  <a:cs typeface="Times New Roman" pitchFamily="18" charset="0"/>
                </a:rPr>
                <a:t>ư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ng J-V</a:t>
              </a:r>
            </a:p>
            <a:p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Voc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: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Thế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hở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mạch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Jsc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: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Dòng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ngắn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mạch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FF: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Hệ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số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điền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đầy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Mpp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: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Điểm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công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suất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cực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đại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Vm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và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Jm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: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Thế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và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dòng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tại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điểm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công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suất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cực</a:t>
              </a: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b="1" dirty="0" err="1">
                  <a:latin typeface="Times New Roman" pitchFamily="18" charset="0"/>
                  <a:cs typeface="Times New Roman" pitchFamily="18" charset="0"/>
                </a:rPr>
                <a:t>đại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5A9F53-C1A7-40B5-8665-A393F85DA1E1}"/>
              </a:ext>
            </a:extLst>
          </p:cNvPr>
          <p:cNvGrpSpPr/>
          <p:nvPr/>
        </p:nvGrpSpPr>
        <p:grpSpPr>
          <a:xfrm>
            <a:off x="4419600" y="1744394"/>
            <a:ext cx="4648201" cy="4275406"/>
            <a:chOff x="4419600" y="1744394"/>
            <a:chExt cx="4648201" cy="42754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902247-6907-48D8-91D6-FDDF16A9EB51}"/>
                </a:ext>
              </a:extLst>
            </p:cNvPr>
            <p:cNvGrpSpPr/>
            <p:nvPr/>
          </p:nvGrpSpPr>
          <p:grpSpPr>
            <a:xfrm>
              <a:off x="4419600" y="1749623"/>
              <a:ext cx="2617397" cy="2336690"/>
              <a:chOff x="4419600" y="1749623"/>
              <a:chExt cx="2617397" cy="233669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F6B3DA-F4C8-4931-A959-5A766F760D33}"/>
                  </a:ext>
                </a:extLst>
              </p:cNvPr>
              <p:cNvSpPr txBox="1"/>
              <p:nvPr/>
            </p:nvSpPr>
            <p:spPr>
              <a:xfrm>
                <a:off x="4724400" y="1749623"/>
                <a:ext cx="218499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imes New Roman" pitchFamily="18" charset="0"/>
                    <a:cs typeface="Times New Roman" pitchFamily="18" charset="0"/>
                  </a:rPr>
                  <a:t>TiO</a:t>
                </a:r>
                <a:r>
                  <a:rPr lang="en-US" sz="1400" b="1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1400" b="1" dirty="0">
                    <a:latin typeface="Times New Roman" pitchFamily="18" charset="0"/>
                    <a:cs typeface="Times New Roman" pitchFamily="18" charset="0"/>
                  </a:rPr>
                  <a:t>AgTiO</a:t>
                </a:r>
                <a:r>
                  <a:rPr lang="en-US" sz="1400" b="1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1400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400" b="1" dirty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[Zhao 2018]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60F78AA-56DB-4462-8333-72B3E7B84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9600" y="2082503"/>
                <a:ext cx="2617397" cy="200381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6C62B5-9EE3-4E75-BA38-6258784486E3}"/>
                </a:ext>
              </a:extLst>
            </p:cNvPr>
            <p:cNvGrpSpPr/>
            <p:nvPr/>
          </p:nvGrpSpPr>
          <p:grpSpPr>
            <a:xfrm>
              <a:off x="7066783" y="1744394"/>
              <a:ext cx="2001018" cy="1457917"/>
              <a:chOff x="7066783" y="1744394"/>
              <a:chExt cx="2001018" cy="145791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E5D0E98-43A8-4A61-84EB-F6AE3B7A9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4942" y="2208718"/>
                <a:ext cx="1745967" cy="993593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6DDC42-4799-4C27-A868-37489D7A398F}"/>
                  </a:ext>
                </a:extLst>
              </p:cNvPr>
              <p:cNvSpPr txBox="1"/>
              <p:nvPr/>
            </p:nvSpPr>
            <p:spPr>
              <a:xfrm>
                <a:off x="7066783" y="1744394"/>
                <a:ext cx="2001018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Times New Roman" pitchFamily="18" charset="0"/>
                    <a:cs typeface="Times New Roman" pitchFamily="18" charset="0"/>
                  </a:rPr>
                  <a:t>WO</a:t>
                </a:r>
                <a:r>
                  <a:rPr lang="en-US" sz="1400" b="1" baseline="-25000" dirty="0"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sz="1400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400" b="1" dirty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en-US" sz="1400" b="1" dirty="0" err="1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Qiu</a:t>
                </a:r>
                <a:r>
                  <a:rPr lang="en-US" sz="1400" b="1" dirty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 2016]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9077A7-91F3-4A92-81FB-01620FF68F50}"/>
                </a:ext>
              </a:extLst>
            </p:cNvPr>
            <p:cNvGrpSpPr/>
            <p:nvPr/>
          </p:nvGrpSpPr>
          <p:grpSpPr>
            <a:xfrm>
              <a:off x="5420407" y="4188023"/>
              <a:ext cx="3059565" cy="1831777"/>
              <a:chOff x="5420407" y="4188023"/>
              <a:chExt cx="3059565" cy="183177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9E8A19F-DB16-4FD4-A25A-734EDB5BE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0407" y="4693331"/>
                <a:ext cx="3059565" cy="132646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C09D77-AB7B-4DD0-B6F1-ABA05125BBBD}"/>
                  </a:ext>
                </a:extLst>
              </p:cNvPr>
              <p:cNvSpPr txBox="1"/>
              <p:nvPr/>
            </p:nvSpPr>
            <p:spPr>
              <a:xfrm>
                <a:off x="5867400" y="4188023"/>
                <a:ext cx="218499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latin typeface="Times New Roman" pitchFamily="18" charset="0"/>
                    <a:cs typeface="Times New Roman" pitchFamily="18" charset="0"/>
                  </a:rPr>
                  <a:t>ZnO</a:t>
                </a:r>
                <a:r>
                  <a:rPr lang="en-US" sz="1400" b="1" dirty="0">
                    <a:latin typeface="Times New Roman" pitchFamily="18" charset="0"/>
                    <a:cs typeface="Times New Roman" pitchFamily="18" charset="0"/>
                  </a:rPr>
                  <a:t>-SAM </a:t>
                </a:r>
                <a:r>
                  <a:rPr lang="en-US" sz="1400" b="1" dirty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[Ha 2013]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845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7983</TotalTime>
  <Words>3659</Words>
  <Application>Microsoft Office PowerPoint</Application>
  <PresentationFormat>On-screen Show (4:3)</PresentationFormat>
  <Paragraphs>428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Times New Roman</vt:lpstr>
      <vt:lpstr>Wingdings</vt:lpstr>
      <vt:lpstr>Office Theme</vt:lpstr>
      <vt:lpstr>Nghiên cứu ảnh hưởng của sự truyền dẫn hạt tải và lớp đệm lên đường đặc trưng dòng thế trong PMT hữu cơ P3HT:PCBM cấu trúc nano</vt:lpstr>
      <vt:lpstr>PowerPoint Presentation</vt:lpstr>
      <vt:lpstr>I. Tổng quan</vt:lpstr>
      <vt:lpstr>I. Tổng quan</vt:lpstr>
      <vt:lpstr>I. Tổng quan</vt:lpstr>
      <vt:lpstr>I. Tổng quan</vt:lpstr>
      <vt:lpstr>I. Tổng quan</vt:lpstr>
      <vt:lpstr>I. Tổng quan</vt:lpstr>
      <vt:lpstr>I. Tổng quan</vt:lpstr>
      <vt:lpstr>II. Mô hình và phương pháp</vt:lpstr>
      <vt:lpstr>II. Mô hình và phương pháp</vt:lpstr>
      <vt:lpstr>II. Mô hình và phương pháp</vt:lpstr>
      <vt:lpstr>III. Kết quả và thảo luận</vt:lpstr>
      <vt:lpstr>III. Kết quả và thảo luận</vt:lpstr>
      <vt:lpstr>III. Kết quả và thảo luận</vt:lpstr>
      <vt:lpstr>III. Kết quả và thảo luận</vt:lpstr>
      <vt:lpstr>III. Kết quả và thảo luận</vt:lpstr>
      <vt:lpstr>III. Kết quả và thảo luận</vt:lpstr>
      <vt:lpstr>III. Kết quả và thảo luận</vt:lpstr>
      <vt:lpstr>III. Kết quả và thảo luận</vt:lpstr>
      <vt:lpstr>IV. Kết luận</vt:lpstr>
      <vt:lpstr>V. Hướng nghiên cứu</vt:lpstr>
      <vt:lpstr>Xin cảm ơn các Thầy cô!</vt:lpstr>
      <vt:lpstr>PowerPoint Presentation</vt:lpstr>
      <vt:lpstr>II. Kết quả và thảo luận</vt:lpstr>
      <vt:lpstr>II. Kết quả và thảo luận</vt:lpstr>
      <vt:lpstr>III. Kết quả và thảo luận</vt:lpstr>
      <vt:lpstr>III. Kết quả và thảo luận</vt:lpstr>
      <vt:lpstr>III. Kết quả và thảo luận</vt:lpstr>
      <vt:lpstr>III. Kết quả và thảo luận</vt:lpstr>
      <vt:lpstr>III. Kết quả và thảo luận</vt:lpstr>
      <vt:lpstr>III. Kết quả và thảo luận</vt:lpstr>
      <vt:lpstr>III. Kết quả và thảo luận</vt:lpstr>
      <vt:lpstr>III. Kết quả và thảo luận</vt:lpstr>
      <vt:lpstr>NiO</vt:lpstr>
      <vt:lpstr>III. Kết quả và thảo luận</vt:lpstr>
      <vt:lpstr>III. Kết quả và thảo luận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ZnO Nanorods (NRs) on Conducting Substrate without a Seed Layer by Electrochemical Approach</dc:title>
  <dc:creator>Dat</dc:creator>
  <cp:lastModifiedBy>tran hung</cp:lastModifiedBy>
  <cp:revision>1140</cp:revision>
  <dcterms:created xsi:type="dcterms:W3CDTF">2006-08-16T00:00:00Z</dcterms:created>
  <dcterms:modified xsi:type="dcterms:W3CDTF">2019-02-16T04:53:12Z</dcterms:modified>
</cp:coreProperties>
</file>